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11" r:id="rId5"/>
  </p:sldMasterIdLst>
  <p:notesMasterIdLst>
    <p:notesMasterId r:id="rId66"/>
  </p:notesMasterIdLst>
  <p:handoutMasterIdLst>
    <p:handoutMasterId r:id="rId67"/>
  </p:handoutMasterIdLst>
  <p:sldIdLst>
    <p:sldId id="624" r:id="rId6"/>
    <p:sldId id="599" r:id="rId7"/>
    <p:sldId id="600" r:id="rId8"/>
    <p:sldId id="628" r:id="rId9"/>
    <p:sldId id="626" r:id="rId10"/>
    <p:sldId id="597" r:id="rId11"/>
    <p:sldId id="598" r:id="rId12"/>
    <p:sldId id="614" r:id="rId13"/>
    <p:sldId id="674" r:id="rId14"/>
    <p:sldId id="675" r:id="rId15"/>
    <p:sldId id="676" r:id="rId16"/>
    <p:sldId id="677" r:id="rId17"/>
    <p:sldId id="678" r:id="rId18"/>
    <p:sldId id="679" r:id="rId19"/>
    <p:sldId id="680" r:id="rId20"/>
    <p:sldId id="629" r:id="rId21"/>
    <p:sldId id="630" r:id="rId22"/>
    <p:sldId id="631" r:id="rId23"/>
    <p:sldId id="632" r:id="rId24"/>
    <p:sldId id="633" r:id="rId25"/>
    <p:sldId id="634" r:id="rId26"/>
    <p:sldId id="635" r:id="rId27"/>
    <p:sldId id="636" r:id="rId28"/>
    <p:sldId id="637" r:id="rId29"/>
    <p:sldId id="638" r:id="rId30"/>
    <p:sldId id="639" r:id="rId31"/>
    <p:sldId id="640" r:id="rId32"/>
    <p:sldId id="641" r:id="rId33"/>
    <p:sldId id="642" r:id="rId34"/>
    <p:sldId id="643" r:id="rId35"/>
    <p:sldId id="644" r:id="rId36"/>
    <p:sldId id="645" r:id="rId37"/>
    <p:sldId id="646" r:id="rId38"/>
    <p:sldId id="647" r:id="rId39"/>
    <p:sldId id="648" r:id="rId40"/>
    <p:sldId id="649" r:id="rId41"/>
    <p:sldId id="650" r:id="rId42"/>
    <p:sldId id="651" r:id="rId43"/>
    <p:sldId id="652" r:id="rId44"/>
    <p:sldId id="653" r:id="rId45"/>
    <p:sldId id="654" r:id="rId46"/>
    <p:sldId id="655" r:id="rId47"/>
    <p:sldId id="656" r:id="rId48"/>
    <p:sldId id="657" r:id="rId49"/>
    <p:sldId id="658" r:id="rId50"/>
    <p:sldId id="659" r:id="rId51"/>
    <p:sldId id="660" r:id="rId52"/>
    <p:sldId id="661" r:id="rId53"/>
    <p:sldId id="662" r:id="rId54"/>
    <p:sldId id="663" r:id="rId55"/>
    <p:sldId id="664" r:id="rId56"/>
    <p:sldId id="665" r:id="rId57"/>
    <p:sldId id="666" r:id="rId58"/>
    <p:sldId id="667" r:id="rId59"/>
    <p:sldId id="668" r:id="rId60"/>
    <p:sldId id="669" r:id="rId61"/>
    <p:sldId id="670" r:id="rId62"/>
    <p:sldId id="671" r:id="rId63"/>
    <p:sldId id="672" r:id="rId64"/>
    <p:sldId id="673" r:id="rId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as Munson" initials="LM" lastIdx="2" clrIdx="0">
    <p:extLst>
      <p:ext uri="{19B8F6BF-5375-455C-9EA6-DF929625EA0E}">
        <p15:presenceInfo xmlns:p15="http://schemas.microsoft.com/office/powerpoint/2012/main" userId="S-1-5-21-823518204-920026266-725345543-3835" providerId="AD"/>
      </p:ext>
    </p:extLst>
  </p:cmAuthor>
  <p:cmAuthor id="2" name="Tom Hopper" initials="TH" lastIdx="5" clrIdx="1">
    <p:extLst>
      <p:ext uri="{19B8F6BF-5375-455C-9EA6-DF929625EA0E}">
        <p15:presenceInfo xmlns:p15="http://schemas.microsoft.com/office/powerpoint/2012/main" userId="S-1-5-21-823518204-920026266-725345543-14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854B"/>
    <a:srgbClr val="7FA4D8"/>
    <a:srgbClr val="F25F5C"/>
    <a:srgbClr val="50514F"/>
    <a:srgbClr val="247BA0"/>
    <a:srgbClr val="70C1B3"/>
    <a:srgbClr val="D3BA8D"/>
    <a:srgbClr val="9EB2BE"/>
    <a:srgbClr val="C18775"/>
    <a:srgbClr val="5C78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43" autoAdjust="0"/>
    <p:restoredTop sz="70161" autoAdjust="0"/>
  </p:normalViewPr>
  <p:slideViewPr>
    <p:cSldViewPr snapToGrid="0">
      <p:cViewPr varScale="1">
        <p:scale>
          <a:sx n="59" d="100"/>
          <a:sy n="59" d="100"/>
        </p:scale>
        <p:origin x="120" y="60"/>
      </p:cViewPr>
      <p:guideLst/>
    </p:cSldViewPr>
  </p:slideViewPr>
  <p:notesTextViewPr>
    <p:cViewPr>
      <p:scale>
        <a:sx n="1" d="1"/>
        <a:sy n="1" d="1"/>
      </p:scale>
      <p:origin x="0" y="0"/>
    </p:cViewPr>
  </p:notesTextViewPr>
  <p:notesViewPr>
    <p:cSldViewPr snapToGrid="0">
      <p:cViewPr varScale="1">
        <p:scale>
          <a:sx n="81" d="100"/>
          <a:sy n="81" d="100"/>
        </p:scale>
        <p:origin x="20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Net Worth</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White</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Sheet1!$A$2:$A$3</c:f>
              <c:numCache>
                <c:formatCode>General</c:formatCode>
                <c:ptCount val="2"/>
                <c:pt idx="0">
                  <c:v>1984</c:v>
                </c:pt>
                <c:pt idx="1">
                  <c:v>2009</c:v>
                </c:pt>
              </c:numCache>
            </c:numRef>
          </c:cat>
          <c:val>
            <c:numRef>
              <c:f>Sheet1!$B$2:$B$3</c:f>
              <c:numCache>
                <c:formatCode>#,##0</c:formatCode>
                <c:ptCount val="2"/>
                <c:pt idx="0" formatCode="&quot;$&quot;#,##0_);[Red]\(&quot;$&quot;#,##0\)">
                  <c:v>90851</c:v>
                </c:pt>
                <c:pt idx="1">
                  <c:v>265000</c:v>
                </c:pt>
              </c:numCache>
            </c:numRef>
          </c:val>
        </c:ser>
        <c:ser>
          <c:idx val="1"/>
          <c:order val="1"/>
          <c:tx>
            <c:strRef>
              <c:f>Sheet1!$C$1</c:f>
              <c:strCache>
                <c:ptCount val="1"/>
                <c:pt idx="0">
                  <c:v>Black</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Sheet1!$A$2:$A$3</c:f>
              <c:numCache>
                <c:formatCode>General</c:formatCode>
                <c:ptCount val="2"/>
                <c:pt idx="0">
                  <c:v>1984</c:v>
                </c:pt>
                <c:pt idx="1">
                  <c:v>2009</c:v>
                </c:pt>
              </c:numCache>
            </c:numRef>
          </c:cat>
          <c:val>
            <c:numRef>
              <c:f>Sheet1!$C$2:$C$3</c:f>
              <c:numCache>
                <c:formatCode>#,##0</c:formatCode>
                <c:ptCount val="2"/>
                <c:pt idx="0">
                  <c:v>5781</c:v>
                </c:pt>
                <c:pt idx="1">
                  <c:v>28500</c:v>
                </c:pt>
              </c:numCache>
            </c:numRef>
          </c:val>
        </c:ser>
        <c:dLbls>
          <c:dLblPos val="inEnd"/>
          <c:showLegendKey val="0"/>
          <c:showVal val="1"/>
          <c:showCatName val="0"/>
          <c:showSerName val="0"/>
          <c:showPercent val="0"/>
          <c:showBubbleSize val="0"/>
        </c:dLbls>
        <c:gapWidth val="65"/>
        <c:axId val="778518624"/>
        <c:axId val="778533128"/>
      </c:barChart>
      <c:catAx>
        <c:axId val="7785186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0" i="0" u="none" strike="noStrike" kern="1200" cap="all" baseline="0">
                <a:solidFill>
                  <a:schemeClr val="dk1">
                    <a:lumMod val="75000"/>
                    <a:lumOff val="25000"/>
                  </a:schemeClr>
                </a:solidFill>
                <a:latin typeface="+mn-lt"/>
                <a:ea typeface="+mn-ea"/>
                <a:cs typeface="+mn-cs"/>
              </a:defRPr>
            </a:pPr>
            <a:endParaRPr lang="en-US"/>
          </a:p>
        </c:txPr>
        <c:crossAx val="778533128"/>
        <c:crosses val="autoZero"/>
        <c:auto val="1"/>
        <c:lblAlgn val="ctr"/>
        <c:lblOffset val="100"/>
        <c:noMultiLvlLbl val="0"/>
      </c:catAx>
      <c:valAx>
        <c:axId val="77853312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quot;$&quot;#,##0_);[Red]\(&quot;$&quot;#,##0\)" sourceLinked="1"/>
        <c:majorTickMark val="none"/>
        <c:minorTickMark val="none"/>
        <c:tickLblPos val="nextTo"/>
        <c:crossAx val="77851862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E0C1E9-CB45-4C43-8EBA-C5F22673EEEE}" type="doc">
      <dgm:prSet loTypeId="urn:microsoft.com/office/officeart/2005/8/layout/equation1" loCatId="process" qsTypeId="urn:microsoft.com/office/officeart/2005/8/quickstyle/simple1" qsCatId="simple" csTypeId="urn:microsoft.com/office/officeart/2005/8/colors/colorful1" csCatId="colorful" phldr="1"/>
      <dgm:spPr/>
    </dgm:pt>
    <dgm:pt modelId="{B7A4549C-6EE2-4A82-936F-133444E6BC08}">
      <dgm:prSet phldrT="[Text]" custT="1"/>
      <dgm:spPr>
        <a:solidFill>
          <a:schemeClr val="accent2">
            <a:lumMod val="75000"/>
          </a:schemeClr>
        </a:solidFill>
      </dgm:spPr>
      <dgm:t>
        <a:bodyPr/>
        <a:lstStyle/>
        <a:p>
          <a:r>
            <a:rPr lang="en-US" sz="2800" b="1" dirty="0" smtClean="0"/>
            <a:t>$65,366</a:t>
          </a:r>
          <a:endParaRPr lang="en-US" sz="2800" b="1" dirty="0"/>
        </a:p>
      </dgm:t>
    </dgm:pt>
    <dgm:pt modelId="{E3D928BF-9D17-4581-A1D1-8E58DF547F1A}" type="parTrans" cxnId="{50E38968-E976-46A8-B0EB-ECD68A2C155A}">
      <dgm:prSet/>
      <dgm:spPr/>
      <dgm:t>
        <a:bodyPr/>
        <a:lstStyle/>
        <a:p>
          <a:endParaRPr lang="en-US"/>
        </a:p>
      </dgm:t>
    </dgm:pt>
    <dgm:pt modelId="{2B9E4498-2E93-4515-BD4D-9EA788023978}" type="sibTrans" cxnId="{50E38968-E976-46A8-B0EB-ECD68A2C155A}">
      <dgm:prSet/>
      <dgm:spPr/>
      <dgm:t>
        <a:bodyPr/>
        <a:lstStyle/>
        <a:p>
          <a:endParaRPr lang="en-US" dirty="0"/>
        </a:p>
      </dgm:t>
    </dgm:pt>
    <dgm:pt modelId="{32451CBD-0E27-4416-A4E2-11739430C7B6}">
      <dgm:prSet phldrT="[Text]" custT="1"/>
      <dgm:spPr/>
      <dgm:t>
        <a:bodyPr/>
        <a:lstStyle/>
        <a:p>
          <a:r>
            <a:rPr lang="en-US" sz="2800" b="1" dirty="0" smtClean="0"/>
            <a:t>$384,600</a:t>
          </a:r>
          <a:endParaRPr lang="en-US" sz="2800" b="1" dirty="0"/>
        </a:p>
      </dgm:t>
    </dgm:pt>
    <dgm:pt modelId="{EE2D3CBC-7824-4ED8-A7D8-800BA674786C}" type="parTrans" cxnId="{13807EAC-6118-4B14-8270-F0D618D47470}">
      <dgm:prSet/>
      <dgm:spPr/>
      <dgm:t>
        <a:bodyPr/>
        <a:lstStyle/>
        <a:p>
          <a:endParaRPr lang="en-US"/>
        </a:p>
      </dgm:t>
    </dgm:pt>
    <dgm:pt modelId="{D5489BCB-007F-4C46-B21D-CF4F9F76C671}" type="sibTrans" cxnId="{13807EAC-6118-4B14-8270-F0D618D47470}">
      <dgm:prSet/>
      <dgm:spPr/>
      <dgm:t>
        <a:bodyPr/>
        <a:lstStyle/>
        <a:p>
          <a:endParaRPr lang="en-US"/>
        </a:p>
      </dgm:t>
    </dgm:pt>
    <dgm:pt modelId="{7FB4F157-36E9-4796-87C6-29C2C9688A4B}">
      <dgm:prSet phldrT="[Text]" custT="1"/>
      <dgm:spPr/>
      <dgm:t>
        <a:bodyPr/>
        <a:lstStyle/>
        <a:p>
          <a:r>
            <a:rPr lang="en-US" sz="2800" b="1" dirty="0" smtClean="0"/>
            <a:t>488%</a:t>
          </a:r>
          <a:r>
            <a:rPr lang="en-US" sz="4000" b="1" cap="all" baseline="0" dirty="0" smtClean="0">
              <a:latin typeface="Arial Black" panose="020B0A04020102020204" pitchFamily="34" charset="0"/>
              <a:cs typeface="Times New Roman" panose="02020603050405020304" pitchFamily="18" charset="0"/>
            </a:rPr>
            <a:t>↑</a:t>
          </a:r>
          <a:endParaRPr lang="en-US" sz="4000" b="1" cap="all" baseline="0" dirty="0">
            <a:latin typeface="Arial Black" panose="020B0A04020102020204" pitchFamily="34" charset="0"/>
          </a:endParaRPr>
        </a:p>
      </dgm:t>
    </dgm:pt>
    <dgm:pt modelId="{0354735E-5572-4A73-8B9F-0C2F365E6C3D}" type="parTrans" cxnId="{C507BB06-3A63-4E0B-949F-E7A9EF18F41E}">
      <dgm:prSet/>
      <dgm:spPr/>
      <dgm:t>
        <a:bodyPr/>
        <a:lstStyle/>
        <a:p>
          <a:endParaRPr lang="en-US"/>
        </a:p>
      </dgm:t>
    </dgm:pt>
    <dgm:pt modelId="{2BA2CD53-67C0-44B7-AB91-F63B22CB6366}" type="sibTrans" cxnId="{C507BB06-3A63-4E0B-949F-E7A9EF18F41E}">
      <dgm:prSet/>
      <dgm:spPr/>
      <dgm:t>
        <a:bodyPr/>
        <a:lstStyle/>
        <a:p>
          <a:endParaRPr lang="en-US"/>
        </a:p>
      </dgm:t>
    </dgm:pt>
    <dgm:pt modelId="{A6E6531E-6839-48BA-9E0A-B46EDB79D856}" type="pres">
      <dgm:prSet presAssocID="{1AE0C1E9-CB45-4C43-8EBA-C5F22673EEEE}" presName="linearFlow" presStyleCnt="0">
        <dgm:presLayoutVars>
          <dgm:dir/>
          <dgm:resizeHandles val="exact"/>
        </dgm:presLayoutVars>
      </dgm:prSet>
      <dgm:spPr/>
    </dgm:pt>
    <dgm:pt modelId="{26A0FBA0-3EF1-4BBA-A66A-9EFA2C0E3AAA}" type="pres">
      <dgm:prSet presAssocID="{B7A4549C-6EE2-4A82-936F-133444E6BC08}" presName="node" presStyleLbl="node1" presStyleIdx="0" presStyleCnt="3">
        <dgm:presLayoutVars>
          <dgm:bulletEnabled val="1"/>
        </dgm:presLayoutVars>
      </dgm:prSet>
      <dgm:spPr/>
      <dgm:t>
        <a:bodyPr/>
        <a:lstStyle/>
        <a:p>
          <a:endParaRPr lang="en-US"/>
        </a:p>
      </dgm:t>
    </dgm:pt>
    <dgm:pt modelId="{976F16B0-C072-4A97-AD6F-5443871A7C41}" type="pres">
      <dgm:prSet presAssocID="{2B9E4498-2E93-4515-BD4D-9EA788023978}" presName="spacerL" presStyleCnt="0"/>
      <dgm:spPr/>
    </dgm:pt>
    <dgm:pt modelId="{8BA408F1-6DEA-4613-9131-DFBA7F58C5DE}" type="pres">
      <dgm:prSet presAssocID="{2B9E4498-2E93-4515-BD4D-9EA788023978}" presName="sibTrans" presStyleLbl="sibTrans2D1" presStyleIdx="0" presStyleCnt="2" custLinFactNeighborX="36362" custLinFactNeighborY="-3356"/>
      <dgm:spPr>
        <a:prstGeom prst="rightArrow">
          <a:avLst/>
        </a:prstGeom>
      </dgm:spPr>
      <dgm:t>
        <a:bodyPr/>
        <a:lstStyle/>
        <a:p>
          <a:endParaRPr lang="en-US"/>
        </a:p>
      </dgm:t>
    </dgm:pt>
    <dgm:pt modelId="{FE973C9A-3665-4140-8445-21508435FFF4}" type="pres">
      <dgm:prSet presAssocID="{2B9E4498-2E93-4515-BD4D-9EA788023978}" presName="spacerR" presStyleCnt="0"/>
      <dgm:spPr/>
    </dgm:pt>
    <dgm:pt modelId="{44FAB18A-C337-4F2E-8A60-DECB5BA000D6}" type="pres">
      <dgm:prSet presAssocID="{32451CBD-0E27-4416-A4E2-11739430C7B6}" presName="node" presStyleLbl="node1" presStyleIdx="1" presStyleCnt="3" custScaleX="118189" custScaleY="105890">
        <dgm:presLayoutVars>
          <dgm:bulletEnabled val="1"/>
        </dgm:presLayoutVars>
      </dgm:prSet>
      <dgm:spPr/>
      <dgm:t>
        <a:bodyPr/>
        <a:lstStyle/>
        <a:p>
          <a:endParaRPr lang="en-US"/>
        </a:p>
      </dgm:t>
    </dgm:pt>
    <dgm:pt modelId="{7F653861-F7DE-4ACB-AFBC-2E2DE1955D1B}" type="pres">
      <dgm:prSet presAssocID="{D5489BCB-007F-4C46-B21D-CF4F9F76C671}" presName="spacerL" presStyleCnt="0"/>
      <dgm:spPr/>
    </dgm:pt>
    <dgm:pt modelId="{6EE62A35-7C5A-411D-8D3E-C692090F3F8C}" type="pres">
      <dgm:prSet presAssocID="{D5489BCB-007F-4C46-B21D-CF4F9F76C671}" presName="sibTrans" presStyleLbl="sibTrans2D1" presStyleIdx="1" presStyleCnt="2"/>
      <dgm:spPr/>
      <dgm:t>
        <a:bodyPr/>
        <a:lstStyle/>
        <a:p>
          <a:endParaRPr lang="en-US"/>
        </a:p>
      </dgm:t>
    </dgm:pt>
    <dgm:pt modelId="{40A41964-D548-4A5C-9E0F-66B63245DAD7}" type="pres">
      <dgm:prSet presAssocID="{D5489BCB-007F-4C46-B21D-CF4F9F76C671}" presName="spacerR" presStyleCnt="0"/>
      <dgm:spPr/>
    </dgm:pt>
    <dgm:pt modelId="{68105F76-B0AA-4FAC-BE7F-F7D27D125D61}" type="pres">
      <dgm:prSet presAssocID="{7FB4F157-36E9-4796-87C6-29C2C9688A4B}" presName="node" presStyleLbl="node1" presStyleIdx="2" presStyleCnt="3">
        <dgm:presLayoutVars>
          <dgm:bulletEnabled val="1"/>
        </dgm:presLayoutVars>
      </dgm:prSet>
      <dgm:spPr/>
      <dgm:t>
        <a:bodyPr/>
        <a:lstStyle/>
        <a:p>
          <a:endParaRPr lang="en-US"/>
        </a:p>
      </dgm:t>
    </dgm:pt>
  </dgm:ptLst>
  <dgm:cxnLst>
    <dgm:cxn modelId="{07DA6035-85A1-4AEE-B90A-B7E1CF37CFF4}" type="presOf" srcId="{D5489BCB-007F-4C46-B21D-CF4F9F76C671}" destId="{6EE62A35-7C5A-411D-8D3E-C692090F3F8C}" srcOrd="0" destOrd="0" presId="urn:microsoft.com/office/officeart/2005/8/layout/equation1"/>
    <dgm:cxn modelId="{721EB1B3-EAB3-4515-94DA-9231F23032E3}" type="presOf" srcId="{B7A4549C-6EE2-4A82-936F-133444E6BC08}" destId="{26A0FBA0-3EF1-4BBA-A66A-9EFA2C0E3AAA}" srcOrd="0" destOrd="0" presId="urn:microsoft.com/office/officeart/2005/8/layout/equation1"/>
    <dgm:cxn modelId="{DE3E39A2-E8E8-435C-9EA1-E6D9D8102694}" type="presOf" srcId="{32451CBD-0E27-4416-A4E2-11739430C7B6}" destId="{44FAB18A-C337-4F2E-8A60-DECB5BA000D6}" srcOrd="0" destOrd="0" presId="urn:microsoft.com/office/officeart/2005/8/layout/equation1"/>
    <dgm:cxn modelId="{9BF9AFCC-E780-40E4-8272-0EB37CF44AD0}" type="presOf" srcId="{1AE0C1E9-CB45-4C43-8EBA-C5F22673EEEE}" destId="{A6E6531E-6839-48BA-9E0A-B46EDB79D856}" srcOrd="0" destOrd="0" presId="urn:microsoft.com/office/officeart/2005/8/layout/equation1"/>
    <dgm:cxn modelId="{13807EAC-6118-4B14-8270-F0D618D47470}" srcId="{1AE0C1E9-CB45-4C43-8EBA-C5F22673EEEE}" destId="{32451CBD-0E27-4416-A4E2-11739430C7B6}" srcOrd="1" destOrd="0" parTransId="{EE2D3CBC-7824-4ED8-A7D8-800BA674786C}" sibTransId="{D5489BCB-007F-4C46-B21D-CF4F9F76C671}"/>
    <dgm:cxn modelId="{50E38968-E976-46A8-B0EB-ECD68A2C155A}" srcId="{1AE0C1E9-CB45-4C43-8EBA-C5F22673EEEE}" destId="{B7A4549C-6EE2-4A82-936F-133444E6BC08}" srcOrd="0" destOrd="0" parTransId="{E3D928BF-9D17-4581-A1D1-8E58DF547F1A}" sibTransId="{2B9E4498-2E93-4515-BD4D-9EA788023978}"/>
    <dgm:cxn modelId="{853E6607-5932-460B-9021-A687C1FE3681}" type="presOf" srcId="{7FB4F157-36E9-4796-87C6-29C2C9688A4B}" destId="{68105F76-B0AA-4FAC-BE7F-F7D27D125D61}" srcOrd="0" destOrd="0" presId="urn:microsoft.com/office/officeart/2005/8/layout/equation1"/>
    <dgm:cxn modelId="{C507BB06-3A63-4E0B-949F-E7A9EF18F41E}" srcId="{1AE0C1E9-CB45-4C43-8EBA-C5F22673EEEE}" destId="{7FB4F157-36E9-4796-87C6-29C2C9688A4B}" srcOrd="2" destOrd="0" parTransId="{0354735E-5572-4A73-8B9F-0C2F365E6C3D}" sibTransId="{2BA2CD53-67C0-44B7-AB91-F63B22CB6366}"/>
    <dgm:cxn modelId="{6255C7D6-CD5D-4FC1-B47B-508716873F99}" type="presOf" srcId="{2B9E4498-2E93-4515-BD4D-9EA788023978}" destId="{8BA408F1-6DEA-4613-9131-DFBA7F58C5DE}" srcOrd="0" destOrd="0" presId="urn:microsoft.com/office/officeart/2005/8/layout/equation1"/>
    <dgm:cxn modelId="{DF8BDBC9-8E07-42CB-8F31-5B7F0C13501A}" type="presParOf" srcId="{A6E6531E-6839-48BA-9E0A-B46EDB79D856}" destId="{26A0FBA0-3EF1-4BBA-A66A-9EFA2C0E3AAA}" srcOrd="0" destOrd="0" presId="urn:microsoft.com/office/officeart/2005/8/layout/equation1"/>
    <dgm:cxn modelId="{B0492494-1A61-46EE-A2CF-43F5019E621D}" type="presParOf" srcId="{A6E6531E-6839-48BA-9E0A-B46EDB79D856}" destId="{976F16B0-C072-4A97-AD6F-5443871A7C41}" srcOrd="1" destOrd="0" presId="urn:microsoft.com/office/officeart/2005/8/layout/equation1"/>
    <dgm:cxn modelId="{B6C4DEB3-D390-4A8C-AC9E-DA081BBAD53B}" type="presParOf" srcId="{A6E6531E-6839-48BA-9E0A-B46EDB79D856}" destId="{8BA408F1-6DEA-4613-9131-DFBA7F58C5DE}" srcOrd="2" destOrd="0" presId="urn:microsoft.com/office/officeart/2005/8/layout/equation1"/>
    <dgm:cxn modelId="{CF38E1D2-38A8-419B-A7B1-54A8FB3F1337}" type="presParOf" srcId="{A6E6531E-6839-48BA-9E0A-B46EDB79D856}" destId="{FE973C9A-3665-4140-8445-21508435FFF4}" srcOrd="3" destOrd="0" presId="urn:microsoft.com/office/officeart/2005/8/layout/equation1"/>
    <dgm:cxn modelId="{58EFAC74-FCD6-45A6-9A64-8A5BB480D889}" type="presParOf" srcId="{A6E6531E-6839-48BA-9E0A-B46EDB79D856}" destId="{44FAB18A-C337-4F2E-8A60-DECB5BA000D6}" srcOrd="4" destOrd="0" presId="urn:microsoft.com/office/officeart/2005/8/layout/equation1"/>
    <dgm:cxn modelId="{09A374FB-E832-49E1-9485-160621A59F9A}" type="presParOf" srcId="{A6E6531E-6839-48BA-9E0A-B46EDB79D856}" destId="{7F653861-F7DE-4ACB-AFBC-2E2DE1955D1B}" srcOrd="5" destOrd="0" presId="urn:microsoft.com/office/officeart/2005/8/layout/equation1"/>
    <dgm:cxn modelId="{055D557A-76C0-49FF-A112-4847B3038D87}" type="presParOf" srcId="{A6E6531E-6839-48BA-9E0A-B46EDB79D856}" destId="{6EE62A35-7C5A-411D-8D3E-C692090F3F8C}" srcOrd="6" destOrd="0" presId="urn:microsoft.com/office/officeart/2005/8/layout/equation1"/>
    <dgm:cxn modelId="{BF436C19-C177-414F-8B5F-D062EDD04E2F}" type="presParOf" srcId="{A6E6531E-6839-48BA-9E0A-B46EDB79D856}" destId="{40A41964-D548-4A5C-9E0F-66B63245DAD7}" srcOrd="7" destOrd="0" presId="urn:microsoft.com/office/officeart/2005/8/layout/equation1"/>
    <dgm:cxn modelId="{3EEE04D4-06C0-4A2A-B6DC-450A118AD5AC}" type="presParOf" srcId="{A6E6531E-6839-48BA-9E0A-B46EDB79D856}" destId="{68105F76-B0AA-4FAC-BE7F-F7D27D125D61}"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DCFF31-36A1-4A92-A689-3A66F9AB1FEF}" type="doc">
      <dgm:prSet loTypeId="urn:microsoft.com/office/officeart/2005/8/layout/hProcess6" loCatId="process" qsTypeId="urn:microsoft.com/office/officeart/2005/8/quickstyle/simple1" qsCatId="simple" csTypeId="urn:microsoft.com/office/officeart/2005/8/colors/colorful1" csCatId="colorful" phldr="1"/>
      <dgm:spPr/>
      <dgm:t>
        <a:bodyPr/>
        <a:lstStyle/>
        <a:p>
          <a:endParaRPr lang="en-US"/>
        </a:p>
      </dgm:t>
    </dgm:pt>
    <dgm:pt modelId="{B705C3FB-A863-41A1-813B-14931939CC28}">
      <dgm:prSet phldrT="[Text]"/>
      <dgm:spPr>
        <a:solidFill>
          <a:schemeClr val="accent2">
            <a:lumMod val="75000"/>
          </a:schemeClr>
        </a:solidFill>
      </dgm:spPr>
      <dgm:t>
        <a:bodyPr/>
        <a:lstStyle/>
        <a:p>
          <a:r>
            <a:rPr lang="en-US" b="1" dirty="0" smtClean="0"/>
            <a:t>1917</a:t>
          </a:r>
          <a:endParaRPr lang="en-US" b="1" dirty="0"/>
        </a:p>
      </dgm:t>
    </dgm:pt>
    <dgm:pt modelId="{E753F265-D49D-4B25-B7EF-46677AAF0D24}" type="parTrans" cxnId="{4449225E-D026-462C-95DE-50D9F29F9160}">
      <dgm:prSet/>
      <dgm:spPr/>
      <dgm:t>
        <a:bodyPr/>
        <a:lstStyle/>
        <a:p>
          <a:endParaRPr lang="en-US"/>
        </a:p>
      </dgm:t>
    </dgm:pt>
    <dgm:pt modelId="{8A340C71-2008-4874-95C5-6DCC56A7FD27}" type="sibTrans" cxnId="{4449225E-D026-462C-95DE-50D9F29F9160}">
      <dgm:prSet/>
      <dgm:spPr/>
      <dgm:t>
        <a:bodyPr/>
        <a:lstStyle/>
        <a:p>
          <a:endParaRPr lang="en-US"/>
        </a:p>
      </dgm:t>
    </dgm:pt>
    <dgm:pt modelId="{BB42A560-F171-4781-95B6-E174F1F743CA}">
      <dgm:prSet phldrT="[Text]" custT="1"/>
      <dgm:spPr/>
      <dgm:t>
        <a:bodyPr/>
        <a:lstStyle/>
        <a:p>
          <a:r>
            <a:rPr lang="en-US" sz="1600" dirty="0" smtClean="0"/>
            <a:t>Buchanan v. </a:t>
          </a:r>
          <a:r>
            <a:rPr lang="en-US" sz="1600" dirty="0" err="1" smtClean="0"/>
            <a:t>Warley</a:t>
          </a:r>
          <a:endParaRPr lang="en-US" sz="1600" dirty="0"/>
        </a:p>
      </dgm:t>
    </dgm:pt>
    <dgm:pt modelId="{612E0024-767E-4B46-8F8F-47EFD9F0CF8B}" type="parTrans" cxnId="{C067E59B-8C66-456F-81FE-ACE9D67EC2CC}">
      <dgm:prSet/>
      <dgm:spPr/>
      <dgm:t>
        <a:bodyPr/>
        <a:lstStyle/>
        <a:p>
          <a:endParaRPr lang="en-US"/>
        </a:p>
      </dgm:t>
    </dgm:pt>
    <dgm:pt modelId="{E5E4FAB7-D555-4B23-97D9-5D91BDB0A0A9}" type="sibTrans" cxnId="{C067E59B-8C66-456F-81FE-ACE9D67EC2CC}">
      <dgm:prSet/>
      <dgm:spPr/>
      <dgm:t>
        <a:bodyPr/>
        <a:lstStyle/>
        <a:p>
          <a:endParaRPr lang="en-US"/>
        </a:p>
      </dgm:t>
    </dgm:pt>
    <dgm:pt modelId="{9636E27D-A342-4A90-BDDE-C83F74D2EFFC}">
      <dgm:prSet phldrT="[Text]" custT="1"/>
      <dgm:spPr/>
      <dgm:t>
        <a:bodyPr/>
        <a:lstStyle/>
        <a:p>
          <a:r>
            <a:rPr lang="en-US" sz="1600" dirty="0" smtClean="0"/>
            <a:t>Zoning by race outlawed</a:t>
          </a:r>
          <a:endParaRPr lang="en-US" sz="1600" dirty="0"/>
        </a:p>
      </dgm:t>
    </dgm:pt>
    <dgm:pt modelId="{30FFA5D2-7183-40B4-A4C1-8C9CFC0E093B}" type="parTrans" cxnId="{BC651E42-0BC3-4715-B0F1-1BACF1B9BD59}">
      <dgm:prSet/>
      <dgm:spPr/>
      <dgm:t>
        <a:bodyPr/>
        <a:lstStyle/>
        <a:p>
          <a:endParaRPr lang="en-US"/>
        </a:p>
      </dgm:t>
    </dgm:pt>
    <dgm:pt modelId="{CF8CE951-2A5A-44DA-A702-F10CD1E6EB2F}" type="sibTrans" cxnId="{BC651E42-0BC3-4715-B0F1-1BACF1B9BD59}">
      <dgm:prSet/>
      <dgm:spPr/>
      <dgm:t>
        <a:bodyPr/>
        <a:lstStyle/>
        <a:p>
          <a:endParaRPr lang="en-US"/>
        </a:p>
      </dgm:t>
    </dgm:pt>
    <dgm:pt modelId="{8781E3AC-48F9-486E-9D77-8ABCBF0F6288}">
      <dgm:prSet phldrT="[Text]"/>
      <dgm:spPr/>
      <dgm:t>
        <a:bodyPr/>
        <a:lstStyle/>
        <a:p>
          <a:r>
            <a:rPr lang="en-US" b="1" dirty="0" smtClean="0"/>
            <a:t>1948</a:t>
          </a:r>
          <a:endParaRPr lang="en-US" b="1" dirty="0"/>
        </a:p>
      </dgm:t>
    </dgm:pt>
    <dgm:pt modelId="{B847C034-CA45-4964-A86E-E454739C2944}" type="parTrans" cxnId="{E03894B2-0994-4CB9-B3D1-4F4BF36F024B}">
      <dgm:prSet/>
      <dgm:spPr/>
      <dgm:t>
        <a:bodyPr/>
        <a:lstStyle/>
        <a:p>
          <a:endParaRPr lang="en-US"/>
        </a:p>
      </dgm:t>
    </dgm:pt>
    <dgm:pt modelId="{B002434B-0E7A-4DE7-B15B-E45FA01AC0EB}" type="sibTrans" cxnId="{E03894B2-0994-4CB9-B3D1-4F4BF36F024B}">
      <dgm:prSet/>
      <dgm:spPr/>
      <dgm:t>
        <a:bodyPr/>
        <a:lstStyle/>
        <a:p>
          <a:endParaRPr lang="en-US"/>
        </a:p>
      </dgm:t>
    </dgm:pt>
    <dgm:pt modelId="{A686B389-826C-4558-AF60-AACBB21DEE40}">
      <dgm:prSet phldrT="[Text]" custT="1"/>
      <dgm:spPr/>
      <dgm:t>
        <a:bodyPr/>
        <a:lstStyle/>
        <a:p>
          <a:r>
            <a:rPr lang="en-US" sz="1600" dirty="0" smtClean="0"/>
            <a:t>Shelley v. Kraemer</a:t>
          </a:r>
          <a:endParaRPr lang="en-US" sz="1600" dirty="0"/>
        </a:p>
      </dgm:t>
    </dgm:pt>
    <dgm:pt modelId="{2EEFBC1F-7D33-4F21-99C1-BE7AA65DB3AF}" type="parTrans" cxnId="{7761867D-9435-4ABC-B344-B23B6F4C6E96}">
      <dgm:prSet/>
      <dgm:spPr/>
      <dgm:t>
        <a:bodyPr/>
        <a:lstStyle/>
        <a:p>
          <a:endParaRPr lang="en-US"/>
        </a:p>
      </dgm:t>
    </dgm:pt>
    <dgm:pt modelId="{538F13AC-2549-4782-BEFB-E2CD0001EE72}" type="sibTrans" cxnId="{7761867D-9435-4ABC-B344-B23B6F4C6E96}">
      <dgm:prSet/>
      <dgm:spPr/>
      <dgm:t>
        <a:bodyPr/>
        <a:lstStyle/>
        <a:p>
          <a:endParaRPr lang="en-US"/>
        </a:p>
      </dgm:t>
    </dgm:pt>
    <dgm:pt modelId="{81FEA6D2-F005-4235-9AA0-7DA83510F926}">
      <dgm:prSet phldrT="[Text]" custT="1"/>
      <dgm:spPr/>
      <dgm:t>
        <a:bodyPr/>
        <a:lstStyle/>
        <a:p>
          <a:r>
            <a:rPr lang="en-US" sz="1600" dirty="0" smtClean="0"/>
            <a:t>Racial covenants outlawed</a:t>
          </a:r>
          <a:endParaRPr lang="en-US" sz="1600" dirty="0"/>
        </a:p>
      </dgm:t>
    </dgm:pt>
    <dgm:pt modelId="{03B2D7CC-CCE8-49D5-A325-8826A774AA25}" type="parTrans" cxnId="{ED43B0EA-9449-445B-B04E-8A58ABA36AA1}">
      <dgm:prSet/>
      <dgm:spPr/>
      <dgm:t>
        <a:bodyPr/>
        <a:lstStyle/>
        <a:p>
          <a:endParaRPr lang="en-US"/>
        </a:p>
      </dgm:t>
    </dgm:pt>
    <dgm:pt modelId="{0D6B1109-A878-4667-BA81-3D1C8F6E290C}" type="sibTrans" cxnId="{ED43B0EA-9449-445B-B04E-8A58ABA36AA1}">
      <dgm:prSet/>
      <dgm:spPr/>
      <dgm:t>
        <a:bodyPr/>
        <a:lstStyle/>
        <a:p>
          <a:endParaRPr lang="en-US"/>
        </a:p>
      </dgm:t>
    </dgm:pt>
    <dgm:pt modelId="{5072C159-0808-4C16-B4F2-35458BAA7320}">
      <dgm:prSet phldrT="[Text]"/>
      <dgm:spPr/>
      <dgm:t>
        <a:bodyPr/>
        <a:lstStyle/>
        <a:p>
          <a:r>
            <a:rPr lang="en-US" b="1" dirty="0" smtClean="0"/>
            <a:t>1968</a:t>
          </a:r>
          <a:endParaRPr lang="en-US" b="1" dirty="0"/>
        </a:p>
      </dgm:t>
    </dgm:pt>
    <dgm:pt modelId="{EF6C5A9F-887C-4742-8EBA-53586538C599}" type="parTrans" cxnId="{65DB1FD1-A5CA-4DB0-BBFE-E1494F00CC09}">
      <dgm:prSet/>
      <dgm:spPr/>
      <dgm:t>
        <a:bodyPr/>
        <a:lstStyle/>
        <a:p>
          <a:endParaRPr lang="en-US"/>
        </a:p>
      </dgm:t>
    </dgm:pt>
    <dgm:pt modelId="{D05CBDB7-6554-463A-ACC7-073029B325D6}" type="sibTrans" cxnId="{65DB1FD1-A5CA-4DB0-BBFE-E1494F00CC09}">
      <dgm:prSet/>
      <dgm:spPr/>
      <dgm:t>
        <a:bodyPr/>
        <a:lstStyle/>
        <a:p>
          <a:endParaRPr lang="en-US"/>
        </a:p>
      </dgm:t>
    </dgm:pt>
    <dgm:pt modelId="{4CDBFFA3-86B6-4975-95D6-FF96D72836F7}">
      <dgm:prSet phldrT="[Text]" custT="1"/>
      <dgm:spPr/>
      <dgm:t>
        <a:bodyPr/>
        <a:lstStyle/>
        <a:p>
          <a:r>
            <a:rPr lang="en-US" sz="1600" dirty="0" smtClean="0"/>
            <a:t>Federal Fair Housing Act</a:t>
          </a:r>
          <a:endParaRPr lang="en-US" sz="1600" dirty="0"/>
        </a:p>
      </dgm:t>
    </dgm:pt>
    <dgm:pt modelId="{39C2DBF1-AEAE-4A20-ACDA-510885D942F3}" type="parTrans" cxnId="{2D80B0DC-655C-4873-A0C4-594B9E775245}">
      <dgm:prSet/>
      <dgm:spPr/>
      <dgm:t>
        <a:bodyPr/>
        <a:lstStyle/>
        <a:p>
          <a:endParaRPr lang="en-US"/>
        </a:p>
      </dgm:t>
    </dgm:pt>
    <dgm:pt modelId="{4D943B6C-FF94-41DA-938A-3F0D8386CD45}" type="sibTrans" cxnId="{2D80B0DC-655C-4873-A0C4-594B9E775245}">
      <dgm:prSet/>
      <dgm:spPr/>
      <dgm:t>
        <a:bodyPr/>
        <a:lstStyle/>
        <a:p>
          <a:endParaRPr lang="en-US"/>
        </a:p>
      </dgm:t>
    </dgm:pt>
    <dgm:pt modelId="{88225ED1-3B94-41E3-9BD2-19B4F4E81B91}">
      <dgm:prSet phldrT="[Text]"/>
      <dgm:spPr/>
      <dgm:t>
        <a:bodyPr/>
        <a:lstStyle/>
        <a:p>
          <a:r>
            <a:rPr lang="en-US" b="1" dirty="0" smtClean="0"/>
            <a:t>Today</a:t>
          </a:r>
          <a:endParaRPr lang="en-US" b="1" dirty="0"/>
        </a:p>
      </dgm:t>
    </dgm:pt>
    <dgm:pt modelId="{0682A05C-1BD6-4B86-90D5-28878F6451CF}" type="parTrans" cxnId="{99FC58BF-CA12-4ACB-856D-CFFE43DC5759}">
      <dgm:prSet/>
      <dgm:spPr/>
      <dgm:t>
        <a:bodyPr/>
        <a:lstStyle/>
        <a:p>
          <a:endParaRPr lang="en-US"/>
        </a:p>
      </dgm:t>
    </dgm:pt>
    <dgm:pt modelId="{5237FB5D-E044-432E-A4D2-FBE30EDA409B}" type="sibTrans" cxnId="{99FC58BF-CA12-4ACB-856D-CFFE43DC5759}">
      <dgm:prSet/>
      <dgm:spPr/>
      <dgm:t>
        <a:bodyPr/>
        <a:lstStyle/>
        <a:p>
          <a:endParaRPr lang="en-US"/>
        </a:p>
      </dgm:t>
    </dgm:pt>
    <dgm:pt modelId="{7FECC2B5-9687-4D7F-A798-8670B7466B4C}">
      <dgm:prSet phldrT="[Text]" custT="1"/>
      <dgm:spPr/>
      <dgm:t>
        <a:bodyPr/>
        <a:lstStyle/>
        <a:p>
          <a:r>
            <a:rPr lang="en-US" sz="1600" dirty="0" smtClean="0"/>
            <a:t>Exclusionary zoning persists</a:t>
          </a:r>
          <a:endParaRPr lang="en-US" sz="1600" dirty="0"/>
        </a:p>
      </dgm:t>
    </dgm:pt>
    <dgm:pt modelId="{8FA99A0A-8467-4F66-8AF8-8CD9F44E179B}" type="parTrans" cxnId="{C523BAEA-D6C3-4F22-8E46-4E01F1F3F4BE}">
      <dgm:prSet/>
      <dgm:spPr/>
      <dgm:t>
        <a:bodyPr/>
        <a:lstStyle/>
        <a:p>
          <a:endParaRPr lang="en-US"/>
        </a:p>
      </dgm:t>
    </dgm:pt>
    <dgm:pt modelId="{FA074185-EDA8-444D-BE6F-6BC4A5021990}" type="sibTrans" cxnId="{C523BAEA-D6C3-4F22-8E46-4E01F1F3F4BE}">
      <dgm:prSet/>
      <dgm:spPr/>
      <dgm:t>
        <a:bodyPr/>
        <a:lstStyle/>
        <a:p>
          <a:endParaRPr lang="en-US"/>
        </a:p>
      </dgm:t>
    </dgm:pt>
    <dgm:pt modelId="{45691087-4346-469A-93DA-4B3D9A82AF1B}" type="pres">
      <dgm:prSet presAssocID="{2CDCFF31-36A1-4A92-A689-3A66F9AB1FEF}" presName="theList" presStyleCnt="0">
        <dgm:presLayoutVars>
          <dgm:dir/>
          <dgm:animLvl val="lvl"/>
          <dgm:resizeHandles val="exact"/>
        </dgm:presLayoutVars>
      </dgm:prSet>
      <dgm:spPr/>
      <dgm:t>
        <a:bodyPr/>
        <a:lstStyle/>
        <a:p>
          <a:endParaRPr lang="en-US"/>
        </a:p>
      </dgm:t>
    </dgm:pt>
    <dgm:pt modelId="{A37ACC8D-21C6-41E5-8F6A-1A71BEF0DBF4}" type="pres">
      <dgm:prSet presAssocID="{B705C3FB-A863-41A1-813B-14931939CC28}" presName="compNode" presStyleCnt="0"/>
      <dgm:spPr/>
    </dgm:pt>
    <dgm:pt modelId="{25AD72AE-5F3F-4039-9030-1FEC5C8BEC55}" type="pres">
      <dgm:prSet presAssocID="{B705C3FB-A863-41A1-813B-14931939CC28}" presName="noGeometry" presStyleCnt="0"/>
      <dgm:spPr/>
    </dgm:pt>
    <dgm:pt modelId="{F4196D90-B92B-47E6-A7A3-CF41D63C1546}" type="pres">
      <dgm:prSet presAssocID="{B705C3FB-A863-41A1-813B-14931939CC28}" presName="childTextVisible" presStyleLbl="bgAccFollowNode1" presStyleIdx="0" presStyleCnt="4" custScaleX="126448" custScaleY="114065" custLinFactNeighborX="5756" custLinFactNeighborY="941">
        <dgm:presLayoutVars>
          <dgm:bulletEnabled val="1"/>
        </dgm:presLayoutVars>
      </dgm:prSet>
      <dgm:spPr/>
      <dgm:t>
        <a:bodyPr/>
        <a:lstStyle/>
        <a:p>
          <a:endParaRPr lang="en-US"/>
        </a:p>
      </dgm:t>
    </dgm:pt>
    <dgm:pt modelId="{98149581-2AA3-4C46-91FA-2D0CCAAF0004}" type="pres">
      <dgm:prSet presAssocID="{B705C3FB-A863-41A1-813B-14931939CC28}" presName="childTextHidden" presStyleLbl="bgAccFollowNode1" presStyleIdx="0" presStyleCnt="4"/>
      <dgm:spPr/>
      <dgm:t>
        <a:bodyPr/>
        <a:lstStyle/>
        <a:p>
          <a:endParaRPr lang="en-US"/>
        </a:p>
      </dgm:t>
    </dgm:pt>
    <dgm:pt modelId="{0F58534D-122C-4737-9AF9-A7EE0174FA0F}" type="pres">
      <dgm:prSet presAssocID="{B705C3FB-A863-41A1-813B-14931939CC28}" presName="parentText" presStyleLbl="node1" presStyleIdx="0" presStyleCnt="4" custLinFactNeighborX="-6855">
        <dgm:presLayoutVars>
          <dgm:chMax val="1"/>
          <dgm:bulletEnabled val="1"/>
        </dgm:presLayoutVars>
      </dgm:prSet>
      <dgm:spPr/>
      <dgm:t>
        <a:bodyPr/>
        <a:lstStyle/>
        <a:p>
          <a:endParaRPr lang="en-US"/>
        </a:p>
      </dgm:t>
    </dgm:pt>
    <dgm:pt modelId="{8EF9021B-A747-4E8A-84E7-5A79DE6AD9B8}" type="pres">
      <dgm:prSet presAssocID="{B705C3FB-A863-41A1-813B-14931939CC28}" presName="aSpace" presStyleCnt="0"/>
      <dgm:spPr/>
    </dgm:pt>
    <dgm:pt modelId="{8FD89968-44B2-4DD4-AF3F-80D6FFB211DD}" type="pres">
      <dgm:prSet presAssocID="{8781E3AC-48F9-486E-9D77-8ABCBF0F6288}" presName="compNode" presStyleCnt="0"/>
      <dgm:spPr/>
    </dgm:pt>
    <dgm:pt modelId="{DA164649-6232-43CC-A9C8-6244F3361EB2}" type="pres">
      <dgm:prSet presAssocID="{8781E3AC-48F9-486E-9D77-8ABCBF0F6288}" presName="noGeometry" presStyleCnt="0"/>
      <dgm:spPr/>
    </dgm:pt>
    <dgm:pt modelId="{3E4C05BB-95C7-4814-A5CC-EBCCC1DDF53C}" type="pres">
      <dgm:prSet presAssocID="{8781E3AC-48F9-486E-9D77-8ABCBF0F6288}" presName="childTextVisible" presStyleLbl="bgAccFollowNode1" presStyleIdx="1" presStyleCnt="4" custScaleX="129054" custScaleY="110658" custLinFactNeighborX="7635" custLinFactNeighborY="-992">
        <dgm:presLayoutVars>
          <dgm:bulletEnabled val="1"/>
        </dgm:presLayoutVars>
      </dgm:prSet>
      <dgm:spPr/>
      <dgm:t>
        <a:bodyPr/>
        <a:lstStyle/>
        <a:p>
          <a:endParaRPr lang="en-US"/>
        </a:p>
      </dgm:t>
    </dgm:pt>
    <dgm:pt modelId="{FA5EF5C2-5B35-4F51-90FA-987DA3611C07}" type="pres">
      <dgm:prSet presAssocID="{8781E3AC-48F9-486E-9D77-8ABCBF0F6288}" presName="childTextHidden" presStyleLbl="bgAccFollowNode1" presStyleIdx="1" presStyleCnt="4"/>
      <dgm:spPr/>
      <dgm:t>
        <a:bodyPr/>
        <a:lstStyle/>
        <a:p>
          <a:endParaRPr lang="en-US"/>
        </a:p>
      </dgm:t>
    </dgm:pt>
    <dgm:pt modelId="{6C6296A5-2CCF-4067-BBD4-A35223FC2E11}" type="pres">
      <dgm:prSet presAssocID="{8781E3AC-48F9-486E-9D77-8ABCBF0F6288}" presName="parentText" presStyleLbl="node1" presStyleIdx="1" presStyleCnt="4">
        <dgm:presLayoutVars>
          <dgm:chMax val="1"/>
          <dgm:bulletEnabled val="1"/>
        </dgm:presLayoutVars>
      </dgm:prSet>
      <dgm:spPr/>
      <dgm:t>
        <a:bodyPr/>
        <a:lstStyle/>
        <a:p>
          <a:endParaRPr lang="en-US"/>
        </a:p>
      </dgm:t>
    </dgm:pt>
    <dgm:pt modelId="{BBDDBE2C-A381-40B6-8794-4BF4C28A6F82}" type="pres">
      <dgm:prSet presAssocID="{8781E3AC-48F9-486E-9D77-8ABCBF0F6288}" presName="aSpace" presStyleCnt="0"/>
      <dgm:spPr/>
    </dgm:pt>
    <dgm:pt modelId="{07200370-AFBA-4045-84AA-97F8D2535D63}" type="pres">
      <dgm:prSet presAssocID="{5072C159-0808-4C16-B4F2-35458BAA7320}" presName="compNode" presStyleCnt="0"/>
      <dgm:spPr/>
    </dgm:pt>
    <dgm:pt modelId="{4FCE1CFC-5D9E-4B56-917B-DB1DEB2AD870}" type="pres">
      <dgm:prSet presAssocID="{5072C159-0808-4C16-B4F2-35458BAA7320}" presName="noGeometry" presStyleCnt="0"/>
      <dgm:spPr/>
    </dgm:pt>
    <dgm:pt modelId="{353C490F-ED86-4882-AF30-DDDCFA6AA594}" type="pres">
      <dgm:prSet presAssocID="{5072C159-0808-4C16-B4F2-35458BAA7320}" presName="childTextVisible" presStyleLbl="bgAccFollowNode1" presStyleIdx="2" presStyleCnt="4" custScaleX="113497" custScaleY="107687" custLinFactNeighborX="5061" custLinFactNeighborY="-1930">
        <dgm:presLayoutVars>
          <dgm:bulletEnabled val="1"/>
        </dgm:presLayoutVars>
      </dgm:prSet>
      <dgm:spPr/>
      <dgm:t>
        <a:bodyPr/>
        <a:lstStyle/>
        <a:p>
          <a:endParaRPr lang="en-US"/>
        </a:p>
      </dgm:t>
    </dgm:pt>
    <dgm:pt modelId="{FE712854-9717-4FE9-8EC8-EC4153F907A3}" type="pres">
      <dgm:prSet presAssocID="{5072C159-0808-4C16-B4F2-35458BAA7320}" presName="childTextHidden" presStyleLbl="bgAccFollowNode1" presStyleIdx="2" presStyleCnt="4"/>
      <dgm:spPr/>
      <dgm:t>
        <a:bodyPr/>
        <a:lstStyle/>
        <a:p>
          <a:endParaRPr lang="en-US"/>
        </a:p>
      </dgm:t>
    </dgm:pt>
    <dgm:pt modelId="{1FA0D3C4-AF47-40A3-A45C-10609553A065}" type="pres">
      <dgm:prSet presAssocID="{5072C159-0808-4C16-B4F2-35458BAA7320}" presName="parentText" presStyleLbl="node1" presStyleIdx="2" presStyleCnt="4">
        <dgm:presLayoutVars>
          <dgm:chMax val="1"/>
          <dgm:bulletEnabled val="1"/>
        </dgm:presLayoutVars>
      </dgm:prSet>
      <dgm:spPr/>
      <dgm:t>
        <a:bodyPr/>
        <a:lstStyle/>
        <a:p>
          <a:endParaRPr lang="en-US"/>
        </a:p>
      </dgm:t>
    </dgm:pt>
    <dgm:pt modelId="{3C2EAFC5-7979-4852-9369-7D22AE9931DA}" type="pres">
      <dgm:prSet presAssocID="{5072C159-0808-4C16-B4F2-35458BAA7320}" presName="aSpace" presStyleCnt="0"/>
      <dgm:spPr/>
    </dgm:pt>
    <dgm:pt modelId="{9E858643-F283-4088-99FA-49EFDF5251C3}" type="pres">
      <dgm:prSet presAssocID="{88225ED1-3B94-41E3-9BD2-19B4F4E81B91}" presName="compNode" presStyleCnt="0"/>
      <dgm:spPr/>
    </dgm:pt>
    <dgm:pt modelId="{EC2758C8-358B-4F95-A80D-7A53B1B91F10}" type="pres">
      <dgm:prSet presAssocID="{88225ED1-3B94-41E3-9BD2-19B4F4E81B91}" presName="noGeometry" presStyleCnt="0"/>
      <dgm:spPr/>
    </dgm:pt>
    <dgm:pt modelId="{D6AA5626-8005-4BFC-99DF-CC7441BD3DA4}" type="pres">
      <dgm:prSet presAssocID="{88225ED1-3B94-41E3-9BD2-19B4F4E81B91}" presName="childTextVisible" presStyleLbl="bgAccFollowNode1" presStyleIdx="3" presStyleCnt="4" custScaleX="122982" custScaleY="113126">
        <dgm:presLayoutVars>
          <dgm:bulletEnabled val="1"/>
        </dgm:presLayoutVars>
      </dgm:prSet>
      <dgm:spPr/>
      <dgm:t>
        <a:bodyPr/>
        <a:lstStyle/>
        <a:p>
          <a:endParaRPr lang="en-US"/>
        </a:p>
      </dgm:t>
    </dgm:pt>
    <dgm:pt modelId="{50F00C7B-6130-4B63-9967-19E1DB2A0417}" type="pres">
      <dgm:prSet presAssocID="{88225ED1-3B94-41E3-9BD2-19B4F4E81B91}" presName="childTextHidden" presStyleLbl="bgAccFollowNode1" presStyleIdx="3" presStyleCnt="4"/>
      <dgm:spPr/>
      <dgm:t>
        <a:bodyPr/>
        <a:lstStyle/>
        <a:p>
          <a:endParaRPr lang="en-US"/>
        </a:p>
      </dgm:t>
    </dgm:pt>
    <dgm:pt modelId="{1A5491E5-6EFF-45BB-9708-1A1914935445}" type="pres">
      <dgm:prSet presAssocID="{88225ED1-3B94-41E3-9BD2-19B4F4E81B91}" presName="parentText" presStyleLbl="node1" presStyleIdx="3" presStyleCnt="4" custLinFactNeighborX="-6748">
        <dgm:presLayoutVars>
          <dgm:chMax val="1"/>
          <dgm:bulletEnabled val="1"/>
        </dgm:presLayoutVars>
      </dgm:prSet>
      <dgm:spPr/>
      <dgm:t>
        <a:bodyPr/>
        <a:lstStyle/>
        <a:p>
          <a:endParaRPr lang="en-US"/>
        </a:p>
      </dgm:t>
    </dgm:pt>
  </dgm:ptLst>
  <dgm:cxnLst>
    <dgm:cxn modelId="{C067E59B-8C66-456F-81FE-ACE9D67EC2CC}" srcId="{B705C3FB-A863-41A1-813B-14931939CC28}" destId="{BB42A560-F171-4781-95B6-E174F1F743CA}" srcOrd="0" destOrd="0" parTransId="{612E0024-767E-4B46-8F8F-47EFD9F0CF8B}" sibTransId="{E5E4FAB7-D555-4B23-97D9-5D91BDB0A0A9}"/>
    <dgm:cxn modelId="{284A3EC2-66E7-471B-BC7F-E83D2C913CEA}" type="presOf" srcId="{5072C159-0808-4C16-B4F2-35458BAA7320}" destId="{1FA0D3C4-AF47-40A3-A45C-10609553A065}" srcOrd="0" destOrd="0" presId="urn:microsoft.com/office/officeart/2005/8/layout/hProcess6"/>
    <dgm:cxn modelId="{FB3981B5-227B-4A66-ACFE-EC7B2DCC28B2}" type="presOf" srcId="{7FECC2B5-9687-4D7F-A798-8670B7466B4C}" destId="{D6AA5626-8005-4BFC-99DF-CC7441BD3DA4}" srcOrd="0" destOrd="0" presId="urn:microsoft.com/office/officeart/2005/8/layout/hProcess6"/>
    <dgm:cxn modelId="{7761867D-9435-4ABC-B344-B23B6F4C6E96}" srcId="{8781E3AC-48F9-486E-9D77-8ABCBF0F6288}" destId="{A686B389-826C-4558-AF60-AACBB21DEE40}" srcOrd="0" destOrd="0" parTransId="{2EEFBC1F-7D33-4F21-99C1-BE7AA65DB3AF}" sibTransId="{538F13AC-2549-4782-BEFB-E2CD0001EE72}"/>
    <dgm:cxn modelId="{0C294E22-EFD3-4BC3-9CA7-AF84F0BDDB90}" type="presOf" srcId="{B705C3FB-A863-41A1-813B-14931939CC28}" destId="{0F58534D-122C-4737-9AF9-A7EE0174FA0F}" srcOrd="0" destOrd="0" presId="urn:microsoft.com/office/officeart/2005/8/layout/hProcess6"/>
    <dgm:cxn modelId="{1D519F83-0671-47C6-BEB0-D8713BC25FF2}" type="presOf" srcId="{81FEA6D2-F005-4235-9AA0-7DA83510F926}" destId="{FA5EF5C2-5B35-4F51-90FA-987DA3611C07}" srcOrd="1" destOrd="1" presId="urn:microsoft.com/office/officeart/2005/8/layout/hProcess6"/>
    <dgm:cxn modelId="{EF0E3447-E5E9-421C-B86B-9BBD53C9D3AF}" type="presOf" srcId="{8781E3AC-48F9-486E-9D77-8ABCBF0F6288}" destId="{6C6296A5-2CCF-4067-BBD4-A35223FC2E11}" srcOrd="0" destOrd="0" presId="urn:microsoft.com/office/officeart/2005/8/layout/hProcess6"/>
    <dgm:cxn modelId="{ED43B0EA-9449-445B-B04E-8A58ABA36AA1}" srcId="{8781E3AC-48F9-486E-9D77-8ABCBF0F6288}" destId="{81FEA6D2-F005-4235-9AA0-7DA83510F926}" srcOrd="1" destOrd="0" parTransId="{03B2D7CC-CCE8-49D5-A325-8826A774AA25}" sibTransId="{0D6B1109-A878-4667-BA81-3D1C8F6E290C}"/>
    <dgm:cxn modelId="{4238AB6A-B31E-433D-847F-C2CC38DCB21E}" type="presOf" srcId="{A686B389-826C-4558-AF60-AACBB21DEE40}" destId="{3E4C05BB-95C7-4814-A5CC-EBCCC1DDF53C}" srcOrd="0" destOrd="0" presId="urn:microsoft.com/office/officeart/2005/8/layout/hProcess6"/>
    <dgm:cxn modelId="{59B0A55B-FA7E-4964-AEF2-643B3400B16C}" type="presOf" srcId="{4CDBFFA3-86B6-4975-95D6-FF96D72836F7}" destId="{353C490F-ED86-4882-AF30-DDDCFA6AA594}" srcOrd="0" destOrd="0" presId="urn:microsoft.com/office/officeart/2005/8/layout/hProcess6"/>
    <dgm:cxn modelId="{C523BAEA-D6C3-4F22-8E46-4E01F1F3F4BE}" srcId="{88225ED1-3B94-41E3-9BD2-19B4F4E81B91}" destId="{7FECC2B5-9687-4D7F-A798-8670B7466B4C}" srcOrd="0" destOrd="0" parTransId="{8FA99A0A-8467-4F66-8AF8-8CD9F44E179B}" sibTransId="{FA074185-EDA8-444D-BE6F-6BC4A5021990}"/>
    <dgm:cxn modelId="{3840F6D1-511A-4871-B4BE-2E7BE7D11B04}" type="presOf" srcId="{BB42A560-F171-4781-95B6-E174F1F743CA}" destId="{F4196D90-B92B-47E6-A7A3-CF41D63C1546}" srcOrd="0" destOrd="0" presId="urn:microsoft.com/office/officeart/2005/8/layout/hProcess6"/>
    <dgm:cxn modelId="{075B0580-E94F-48CE-917C-9219E025BA03}" type="presOf" srcId="{81FEA6D2-F005-4235-9AA0-7DA83510F926}" destId="{3E4C05BB-95C7-4814-A5CC-EBCCC1DDF53C}" srcOrd="0" destOrd="1" presId="urn:microsoft.com/office/officeart/2005/8/layout/hProcess6"/>
    <dgm:cxn modelId="{65DB1FD1-A5CA-4DB0-BBFE-E1494F00CC09}" srcId="{2CDCFF31-36A1-4A92-A689-3A66F9AB1FEF}" destId="{5072C159-0808-4C16-B4F2-35458BAA7320}" srcOrd="2" destOrd="0" parTransId="{EF6C5A9F-887C-4742-8EBA-53586538C599}" sibTransId="{D05CBDB7-6554-463A-ACC7-073029B325D6}"/>
    <dgm:cxn modelId="{6F8456DF-0C0C-48D2-A41F-7179AE20C251}" type="presOf" srcId="{7FECC2B5-9687-4D7F-A798-8670B7466B4C}" destId="{50F00C7B-6130-4B63-9967-19E1DB2A0417}" srcOrd="1" destOrd="0" presId="urn:microsoft.com/office/officeart/2005/8/layout/hProcess6"/>
    <dgm:cxn modelId="{D7EF95F9-A087-47FA-B58C-06F1A5DBFE22}" type="presOf" srcId="{BB42A560-F171-4781-95B6-E174F1F743CA}" destId="{98149581-2AA3-4C46-91FA-2D0CCAAF0004}" srcOrd="1" destOrd="0" presId="urn:microsoft.com/office/officeart/2005/8/layout/hProcess6"/>
    <dgm:cxn modelId="{E03894B2-0994-4CB9-B3D1-4F4BF36F024B}" srcId="{2CDCFF31-36A1-4A92-A689-3A66F9AB1FEF}" destId="{8781E3AC-48F9-486E-9D77-8ABCBF0F6288}" srcOrd="1" destOrd="0" parTransId="{B847C034-CA45-4964-A86E-E454739C2944}" sibTransId="{B002434B-0E7A-4DE7-B15B-E45FA01AC0EB}"/>
    <dgm:cxn modelId="{4449225E-D026-462C-95DE-50D9F29F9160}" srcId="{2CDCFF31-36A1-4A92-A689-3A66F9AB1FEF}" destId="{B705C3FB-A863-41A1-813B-14931939CC28}" srcOrd="0" destOrd="0" parTransId="{E753F265-D49D-4B25-B7EF-46677AAF0D24}" sibTransId="{8A340C71-2008-4874-95C5-6DCC56A7FD27}"/>
    <dgm:cxn modelId="{99FC58BF-CA12-4ACB-856D-CFFE43DC5759}" srcId="{2CDCFF31-36A1-4A92-A689-3A66F9AB1FEF}" destId="{88225ED1-3B94-41E3-9BD2-19B4F4E81B91}" srcOrd="3" destOrd="0" parTransId="{0682A05C-1BD6-4B86-90D5-28878F6451CF}" sibTransId="{5237FB5D-E044-432E-A4D2-FBE30EDA409B}"/>
    <dgm:cxn modelId="{8204E6D2-DF57-448E-BB08-F831FE528486}" type="presOf" srcId="{A686B389-826C-4558-AF60-AACBB21DEE40}" destId="{FA5EF5C2-5B35-4F51-90FA-987DA3611C07}" srcOrd="1" destOrd="0" presId="urn:microsoft.com/office/officeart/2005/8/layout/hProcess6"/>
    <dgm:cxn modelId="{CCF57962-B1AE-4A4F-87F6-2EE698C47517}" type="presOf" srcId="{9636E27D-A342-4A90-BDDE-C83F74D2EFFC}" destId="{F4196D90-B92B-47E6-A7A3-CF41D63C1546}" srcOrd="0" destOrd="1" presId="urn:microsoft.com/office/officeart/2005/8/layout/hProcess6"/>
    <dgm:cxn modelId="{2D80B0DC-655C-4873-A0C4-594B9E775245}" srcId="{5072C159-0808-4C16-B4F2-35458BAA7320}" destId="{4CDBFFA3-86B6-4975-95D6-FF96D72836F7}" srcOrd="0" destOrd="0" parTransId="{39C2DBF1-AEAE-4A20-ACDA-510885D942F3}" sibTransId="{4D943B6C-FF94-41DA-938A-3F0D8386CD45}"/>
    <dgm:cxn modelId="{1B8F92EF-1C36-44CE-B68A-2B4BC83F70B9}" type="presOf" srcId="{4CDBFFA3-86B6-4975-95D6-FF96D72836F7}" destId="{FE712854-9717-4FE9-8EC8-EC4153F907A3}" srcOrd="1" destOrd="0" presId="urn:microsoft.com/office/officeart/2005/8/layout/hProcess6"/>
    <dgm:cxn modelId="{D93F5DBC-2379-4E60-979C-F7F517EE38FC}" type="presOf" srcId="{88225ED1-3B94-41E3-9BD2-19B4F4E81B91}" destId="{1A5491E5-6EFF-45BB-9708-1A1914935445}" srcOrd="0" destOrd="0" presId="urn:microsoft.com/office/officeart/2005/8/layout/hProcess6"/>
    <dgm:cxn modelId="{2D4365E0-8F55-473B-91B7-C665192881BC}" type="presOf" srcId="{9636E27D-A342-4A90-BDDE-C83F74D2EFFC}" destId="{98149581-2AA3-4C46-91FA-2D0CCAAF0004}" srcOrd="1" destOrd="1" presId="urn:microsoft.com/office/officeart/2005/8/layout/hProcess6"/>
    <dgm:cxn modelId="{BC651E42-0BC3-4715-B0F1-1BACF1B9BD59}" srcId="{B705C3FB-A863-41A1-813B-14931939CC28}" destId="{9636E27D-A342-4A90-BDDE-C83F74D2EFFC}" srcOrd="1" destOrd="0" parTransId="{30FFA5D2-7183-40B4-A4C1-8C9CFC0E093B}" sibTransId="{CF8CE951-2A5A-44DA-A702-F10CD1E6EB2F}"/>
    <dgm:cxn modelId="{A330192F-8F21-442B-8844-D2766FD0B963}" type="presOf" srcId="{2CDCFF31-36A1-4A92-A689-3A66F9AB1FEF}" destId="{45691087-4346-469A-93DA-4B3D9A82AF1B}" srcOrd="0" destOrd="0" presId="urn:microsoft.com/office/officeart/2005/8/layout/hProcess6"/>
    <dgm:cxn modelId="{21618CD2-43CC-4797-9B18-FDE9F357CD93}" type="presParOf" srcId="{45691087-4346-469A-93DA-4B3D9A82AF1B}" destId="{A37ACC8D-21C6-41E5-8F6A-1A71BEF0DBF4}" srcOrd="0" destOrd="0" presId="urn:microsoft.com/office/officeart/2005/8/layout/hProcess6"/>
    <dgm:cxn modelId="{6FF1ECBF-9185-4D89-A888-E8282A5290B7}" type="presParOf" srcId="{A37ACC8D-21C6-41E5-8F6A-1A71BEF0DBF4}" destId="{25AD72AE-5F3F-4039-9030-1FEC5C8BEC55}" srcOrd="0" destOrd="0" presId="urn:microsoft.com/office/officeart/2005/8/layout/hProcess6"/>
    <dgm:cxn modelId="{35E7E13D-4079-4EF9-8D03-154ADEAC8602}" type="presParOf" srcId="{A37ACC8D-21C6-41E5-8F6A-1A71BEF0DBF4}" destId="{F4196D90-B92B-47E6-A7A3-CF41D63C1546}" srcOrd="1" destOrd="0" presId="urn:microsoft.com/office/officeart/2005/8/layout/hProcess6"/>
    <dgm:cxn modelId="{DBB03D9A-3E9E-4F91-8C7D-3D7B583FA141}" type="presParOf" srcId="{A37ACC8D-21C6-41E5-8F6A-1A71BEF0DBF4}" destId="{98149581-2AA3-4C46-91FA-2D0CCAAF0004}" srcOrd="2" destOrd="0" presId="urn:microsoft.com/office/officeart/2005/8/layout/hProcess6"/>
    <dgm:cxn modelId="{C81261A0-B8BA-44D4-99F6-D93A5532940E}" type="presParOf" srcId="{A37ACC8D-21C6-41E5-8F6A-1A71BEF0DBF4}" destId="{0F58534D-122C-4737-9AF9-A7EE0174FA0F}" srcOrd="3" destOrd="0" presId="urn:microsoft.com/office/officeart/2005/8/layout/hProcess6"/>
    <dgm:cxn modelId="{9728EA9E-79C0-4594-955F-5E96B768EE02}" type="presParOf" srcId="{45691087-4346-469A-93DA-4B3D9A82AF1B}" destId="{8EF9021B-A747-4E8A-84E7-5A79DE6AD9B8}" srcOrd="1" destOrd="0" presId="urn:microsoft.com/office/officeart/2005/8/layout/hProcess6"/>
    <dgm:cxn modelId="{7AB37B39-8D79-401F-8155-4485C04CC775}" type="presParOf" srcId="{45691087-4346-469A-93DA-4B3D9A82AF1B}" destId="{8FD89968-44B2-4DD4-AF3F-80D6FFB211DD}" srcOrd="2" destOrd="0" presId="urn:microsoft.com/office/officeart/2005/8/layout/hProcess6"/>
    <dgm:cxn modelId="{3AF6C801-466C-4F06-9549-1EBAF57E0391}" type="presParOf" srcId="{8FD89968-44B2-4DD4-AF3F-80D6FFB211DD}" destId="{DA164649-6232-43CC-A9C8-6244F3361EB2}" srcOrd="0" destOrd="0" presId="urn:microsoft.com/office/officeart/2005/8/layout/hProcess6"/>
    <dgm:cxn modelId="{F1C3BB78-9F96-4475-BC2E-9ED559484C00}" type="presParOf" srcId="{8FD89968-44B2-4DD4-AF3F-80D6FFB211DD}" destId="{3E4C05BB-95C7-4814-A5CC-EBCCC1DDF53C}" srcOrd="1" destOrd="0" presId="urn:microsoft.com/office/officeart/2005/8/layout/hProcess6"/>
    <dgm:cxn modelId="{507AFFD2-9CF0-4701-B0D7-024D285642B0}" type="presParOf" srcId="{8FD89968-44B2-4DD4-AF3F-80D6FFB211DD}" destId="{FA5EF5C2-5B35-4F51-90FA-987DA3611C07}" srcOrd="2" destOrd="0" presId="urn:microsoft.com/office/officeart/2005/8/layout/hProcess6"/>
    <dgm:cxn modelId="{085E6A58-3E17-4266-A53B-DD24121F039B}" type="presParOf" srcId="{8FD89968-44B2-4DD4-AF3F-80D6FFB211DD}" destId="{6C6296A5-2CCF-4067-BBD4-A35223FC2E11}" srcOrd="3" destOrd="0" presId="urn:microsoft.com/office/officeart/2005/8/layout/hProcess6"/>
    <dgm:cxn modelId="{E0F86455-738F-41E3-81B1-F8B44C5DD1A7}" type="presParOf" srcId="{45691087-4346-469A-93DA-4B3D9A82AF1B}" destId="{BBDDBE2C-A381-40B6-8794-4BF4C28A6F82}" srcOrd="3" destOrd="0" presId="urn:microsoft.com/office/officeart/2005/8/layout/hProcess6"/>
    <dgm:cxn modelId="{9A496A7C-74E8-40BF-8E94-7A320330B9C6}" type="presParOf" srcId="{45691087-4346-469A-93DA-4B3D9A82AF1B}" destId="{07200370-AFBA-4045-84AA-97F8D2535D63}" srcOrd="4" destOrd="0" presId="urn:microsoft.com/office/officeart/2005/8/layout/hProcess6"/>
    <dgm:cxn modelId="{FE9B6F59-6894-4689-8EF6-461528554CAB}" type="presParOf" srcId="{07200370-AFBA-4045-84AA-97F8D2535D63}" destId="{4FCE1CFC-5D9E-4B56-917B-DB1DEB2AD870}" srcOrd="0" destOrd="0" presId="urn:microsoft.com/office/officeart/2005/8/layout/hProcess6"/>
    <dgm:cxn modelId="{6F6FEA52-0B9D-4C02-B6FE-85C5FDD7E3EC}" type="presParOf" srcId="{07200370-AFBA-4045-84AA-97F8D2535D63}" destId="{353C490F-ED86-4882-AF30-DDDCFA6AA594}" srcOrd="1" destOrd="0" presId="urn:microsoft.com/office/officeart/2005/8/layout/hProcess6"/>
    <dgm:cxn modelId="{5FDC9864-C5C1-44D0-B08D-AF9592622315}" type="presParOf" srcId="{07200370-AFBA-4045-84AA-97F8D2535D63}" destId="{FE712854-9717-4FE9-8EC8-EC4153F907A3}" srcOrd="2" destOrd="0" presId="urn:microsoft.com/office/officeart/2005/8/layout/hProcess6"/>
    <dgm:cxn modelId="{FE4BF68B-83A6-4DD9-9DDF-3DAEC93A3731}" type="presParOf" srcId="{07200370-AFBA-4045-84AA-97F8D2535D63}" destId="{1FA0D3C4-AF47-40A3-A45C-10609553A065}" srcOrd="3" destOrd="0" presId="urn:microsoft.com/office/officeart/2005/8/layout/hProcess6"/>
    <dgm:cxn modelId="{4DC7E1D8-79B1-40CE-9A9E-4B051A759F9B}" type="presParOf" srcId="{45691087-4346-469A-93DA-4B3D9A82AF1B}" destId="{3C2EAFC5-7979-4852-9369-7D22AE9931DA}" srcOrd="5" destOrd="0" presId="urn:microsoft.com/office/officeart/2005/8/layout/hProcess6"/>
    <dgm:cxn modelId="{CE6DF0B9-5F75-4537-8F39-0B0FA25E0D2E}" type="presParOf" srcId="{45691087-4346-469A-93DA-4B3D9A82AF1B}" destId="{9E858643-F283-4088-99FA-49EFDF5251C3}" srcOrd="6" destOrd="0" presId="urn:microsoft.com/office/officeart/2005/8/layout/hProcess6"/>
    <dgm:cxn modelId="{9C06A36A-B761-4D8D-BF7F-4A41A191001B}" type="presParOf" srcId="{9E858643-F283-4088-99FA-49EFDF5251C3}" destId="{EC2758C8-358B-4F95-A80D-7A53B1B91F10}" srcOrd="0" destOrd="0" presId="urn:microsoft.com/office/officeart/2005/8/layout/hProcess6"/>
    <dgm:cxn modelId="{8AE38B30-8B83-482D-8296-12934E48792C}" type="presParOf" srcId="{9E858643-F283-4088-99FA-49EFDF5251C3}" destId="{D6AA5626-8005-4BFC-99DF-CC7441BD3DA4}" srcOrd="1" destOrd="0" presId="urn:microsoft.com/office/officeart/2005/8/layout/hProcess6"/>
    <dgm:cxn modelId="{4FD9FB29-6C85-427D-A913-7E1F70238980}" type="presParOf" srcId="{9E858643-F283-4088-99FA-49EFDF5251C3}" destId="{50F00C7B-6130-4B63-9967-19E1DB2A0417}" srcOrd="2" destOrd="0" presId="urn:microsoft.com/office/officeart/2005/8/layout/hProcess6"/>
    <dgm:cxn modelId="{7B7CC443-C74E-420A-A90C-CF3BA8A7640D}" type="presParOf" srcId="{9E858643-F283-4088-99FA-49EFDF5251C3}" destId="{1A5491E5-6EFF-45BB-9708-1A1914935445}"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24B43C-B59E-4B34-AD7A-E2EBC36FE42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13123BB-8819-401A-8CEE-ADAD6D449B09}">
      <dgm:prSet phldrT="[Text]" custT="1"/>
      <dgm:spPr/>
      <dgm:t>
        <a:bodyPr/>
        <a:lstStyle/>
        <a:p>
          <a:r>
            <a:rPr lang="en-US" sz="3200" b="1" dirty="0" smtClean="0">
              <a:solidFill>
                <a:schemeClr val="tx1"/>
              </a:solidFill>
            </a:rPr>
            <a:t>Homestead Act</a:t>
          </a:r>
          <a:endParaRPr lang="en-US" sz="3200" b="1" dirty="0">
            <a:solidFill>
              <a:schemeClr val="tx1"/>
            </a:solidFill>
          </a:endParaRPr>
        </a:p>
      </dgm:t>
    </dgm:pt>
    <dgm:pt modelId="{BBDF74A0-C772-4C92-A5BB-07888EEB80FB}" type="parTrans" cxnId="{2BEC0646-3E48-49AE-A1CB-4F0B789EAB3C}">
      <dgm:prSet/>
      <dgm:spPr/>
      <dgm:t>
        <a:bodyPr/>
        <a:lstStyle/>
        <a:p>
          <a:endParaRPr lang="en-US"/>
        </a:p>
      </dgm:t>
    </dgm:pt>
    <dgm:pt modelId="{AFD5B945-DCD0-4814-B484-F06A4B358E13}" type="sibTrans" cxnId="{2BEC0646-3E48-49AE-A1CB-4F0B789EAB3C}">
      <dgm:prSet/>
      <dgm:spPr/>
      <dgm:t>
        <a:bodyPr/>
        <a:lstStyle/>
        <a:p>
          <a:endParaRPr lang="en-US"/>
        </a:p>
      </dgm:t>
    </dgm:pt>
    <dgm:pt modelId="{48D61B05-31FC-4D15-8BDA-CBADA705DC63}">
      <dgm:prSet phldrT="[Text]" custT="1"/>
      <dgm:spPr/>
      <dgm:t>
        <a:bodyPr/>
        <a:lstStyle/>
        <a:p>
          <a:r>
            <a:rPr lang="en-US" sz="3600" b="1" dirty="0" smtClean="0">
              <a:solidFill>
                <a:schemeClr val="tx1"/>
              </a:solidFill>
            </a:rPr>
            <a:t>FHA</a:t>
          </a:r>
        </a:p>
        <a:p>
          <a:r>
            <a:rPr lang="en-US" sz="2400" dirty="0" smtClean="0">
              <a:solidFill>
                <a:schemeClr val="tx1"/>
              </a:solidFill>
            </a:rPr>
            <a:t>(redlining)</a:t>
          </a:r>
          <a:endParaRPr lang="en-US" sz="2400" dirty="0">
            <a:solidFill>
              <a:schemeClr val="tx1"/>
            </a:solidFill>
          </a:endParaRPr>
        </a:p>
      </dgm:t>
    </dgm:pt>
    <dgm:pt modelId="{4D7ECE71-2EFF-436F-A500-367A8CFB3D3C}" type="parTrans" cxnId="{563023F7-0FA7-4E4F-B710-B329254F9789}">
      <dgm:prSet/>
      <dgm:spPr/>
      <dgm:t>
        <a:bodyPr/>
        <a:lstStyle/>
        <a:p>
          <a:endParaRPr lang="en-US"/>
        </a:p>
      </dgm:t>
    </dgm:pt>
    <dgm:pt modelId="{5855B9FD-E0AC-4A28-B156-57DF0F4DFCB7}" type="sibTrans" cxnId="{563023F7-0FA7-4E4F-B710-B329254F9789}">
      <dgm:prSet/>
      <dgm:spPr/>
      <dgm:t>
        <a:bodyPr/>
        <a:lstStyle/>
        <a:p>
          <a:endParaRPr lang="en-US"/>
        </a:p>
      </dgm:t>
    </dgm:pt>
    <dgm:pt modelId="{BAA44138-D191-4034-9ABA-3BF8B68F83F9}">
      <dgm:prSet phldrT="[Text]" custT="1"/>
      <dgm:spPr/>
      <dgm:t>
        <a:bodyPr/>
        <a:lstStyle/>
        <a:p>
          <a:r>
            <a:rPr lang="en-US" sz="3200" b="1" dirty="0" smtClean="0">
              <a:solidFill>
                <a:schemeClr val="tx1"/>
              </a:solidFill>
            </a:rPr>
            <a:t>GI Bill</a:t>
          </a:r>
        </a:p>
        <a:p>
          <a:r>
            <a:rPr lang="en-US" sz="2400" dirty="0" smtClean="0">
              <a:solidFill>
                <a:schemeClr val="tx1"/>
              </a:solidFill>
            </a:rPr>
            <a:t>(post WWs)</a:t>
          </a:r>
          <a:endParaRPr lang="en-US" sz="2400" dirty="0">
            <a:solidFill>
              <a:schemeClr val="tx1"/>
            </a:solidFill>
          </a:endParaRPr>
        </a:p>
      </dgm:t>
    </dgm:pt>
    <dgm:pt modelId="{80C04745-EB5C-4E4A-9E00-B6F6D5322F8D}" type="parTrans" cxnId="{E4DC3976-0949-4229-9939-2D8495410DCF}">
      <dgm:prSet/>
      <dgm:spPr/>
      <dgm:t>
        <a:bodyPr/>
        <a:lstStyle/>
        <a:p>
          <a:endParaRPr lang="en-US"/>
        </a:p>
      </dgm:t>
    </dgm:pt>
    <dgm:pt modelId="{ABC6AD14-9F3A-4017-B975-6B8209F35B57}" type="sibTrans" cxnId="{E4DC3976-0949-4229-9939-2D8495410DCF}">
      <dgm:prSet/>
      <dgm:spPr/>
      <dgm:t>
        <a:bodyPr/>
        <a:lstStyle/>
        <a:p>
          <a:endParaRPr lang="en-US"/>
        </a:p>
      </dgm:t>
    </dgm:pt>
    <dgm:pt modelId="{493BD854-A22B-40C9-85CF-967BC99F814F}">
      <dgm:prSet phldrT="[Text]" custT="1"/>
      <dgm:spPr>
        <a:solidFill>
          <a:schemeClr val="accent1"/>
        </a:solidFill>
      </dgm:spPr>
      <dgm:t>
        <a:bodyPr/>
        <a:lstStyle/>
        <a:p>
          <a:r>
            <a:rPr lang="en-US" sz="3200" b="1" dirty="0" smtClean="0">
              <a:solidFill>
                <a:schemeClr val="tx1"/>
              </a:solidFill>
            </a:rPr>
            <a:t>Racial covenants* </a:t>
          </a:r>
          <a:r>
            <a:rPr lang="en-US" sz="2400" dirty="0" smtClean="0">
              <a:solidFill>
                <a:schemeClr val="tx1"/>
              </a:solidFill>
            </a:rPr>
            <a:t>(Levittown)</a:t>
          </a:r>
          <a:endParaRPr lang="en-US" sz="2400" dirty="0">
            <a:solidFill>
              <a:schemeClr val="tx1"/>
            </a:solidFill>
          </a:endParaRPr>
        </a:p>
      </dgm:t>
    </dgm:pt>
    <dgm:pt modelId="{0189490A-6602-41C5-83EF-69BFC5A79E38}" type="parTrans" cxnId="{AAD1066C-B641-4991-908D-4DE59EE4E4B8}">
      <dgm:prSet/>
      <dgm:spPr/>
      <dgm:t>
        <a:bodyPr/>
        <a:lstStyle/>
        <a:p>
          <a:endParaRPr lang="en-US"/>
        </a:p>
      </dgm:t>
    </dgm:pt>
    <dgm:pt modelId="{E5BD4C91-844F-44B4-A3C8-CAD871935284}" type="sibTrans" cxnId="{AAD1066C-B641-4991-908D-4DE59EE4E4B8}">
      <dgm:prSet/>
      <dgm:spPr/>
      <dgm:t>
        <a:bodyPr/>
        <a:lstStyle/>
        <a:p>
          <a:endParaRPr lang="en-US"/>
        </a:p>
      </dgm:t>
    </dgm:pt>
    <dgm:pt modelId="{D88BEB54-BB11-4DDC-8B18-129345AE43A7}" type="pres">
      <dgm:prSet presAssocID="{B924B43C-B59E-4B34-AD7A-E2EBC36FE426}" presName="diagram" presStyleCnt="0">
        <dgm:presLayoutVars>
          <dgm:dir/>
          <dgm:resizeHandles val="exact"/>
        </dgm:presLayoutVars>
      </dgm:prSet>
      <dgm:spPr/>
      <dgm:t>
        <a:bodyPr/>
        <a:lstStyle/>
        <a:p>
          <a:endParaRPr lang="en-US"/>
        </a:p>
      </dgm:t>
    </dgm:pt>
    <dgm:pt modelId="{FC55175A-3762-46B2-9EF3-CBABB450F5E0}" type="pres">
      <dgm:prSet presAssocID="{F13123BB-8819-401A-8CEE-ADAD6D449B09}" presName="node" presStyleLbl="node1" presStyleIdx="0" presStyleCnt="4">
        <dgm:presLayoutVars>
          <dgm:bulletEnabled val="1"/>
        </dgm:presLayoutVars>
      </dgm:prSet>
      <dgm:spPr/>
      <dgm:t>
        <a:bodyPr/>
        <a:lstStyle/>
        <a:p>
          <a:endParaRPr lang="en-US"/>
        </a:p>
      </dgm:t>
    </dgm:pt>
    <dgm:pt modelId="{31E37586-7FC5-44FF-999D-05DF242DD91F}" type="pres">
      <dgm:prSet presAssocID="{AFD5B945-DCD0-4814-B484-F06A4B358E13}" presName="sibTrans" presStyleCnt="0"/>
      <dgm:spPr/>
    </dgm:pt>
    <dgm:pt modelId="{A9F21817-40D4-47F7-86EB-9B3805367CB4}" type="pres">
      <dgm:prSet presAssocID="{48D61B05-31FC-4D15-8BDA-CBADA705DC63}" presName="node" presStyleLbl="node1" presStyleIdx="1" presStyleCnt="4">
        <dgm:presLayoutVars>
          <dgm:bulletEnabled val="1"/>
        </dgm:presLayoutVars>
      </dgm:prSet>
      <dgm:spPr/>
      <dgm:t>
        <a:bodyPr/>
        <a:lstStyle/>
        <a:p>
          <a:endParaRPr lang="en-US"/>
        </a:p>
      </dgm:t>
    </dgm:pt>
    <dgm:pt modelId="{C181E720-A680-4E2D-ADE0-3E5E7E1B5076}" type="pres">
      <dgm:prSet presAssocID="{5855B9FD-E0AC-4A28-B156-57DF0F4DFCB7}" presName="sibTrans" presStyleCnt="0"/>
      <dgm:spPr/>
    </dgm:pt>
    <dgm:pt modelId="{47820AD9-9C14-4A88-A1B9-06F3A7052AED}" type="pres">
      <dgm:prSet presAssocID="{BAA44138-D191-4034-9ABA-3BF8B68F83F9}" presName="node" presStyleLbl="node1" presStyleIdx="2" presStyleCnt="4">
        <dgm:presLayoutVars>
          <dgm:bulletEnabled val="1"/>
        </dgm:presLayoutVars>
      </dgm:prSet>
      <dgm:spPr/>
      <dgm:t>
        <a:bodyPr/>
        <a:lstStyle/>
        <a:p>
          <a:endParaRPr lang="en-US"/>
        </a:p>
      </dgm:t>
    </dgm:pt>
    <dgm:pt modelId="{0A313155-649D-4C5A-B1E9-1A7E0AC564A4}" type="pres">
      <dgm:prSet presAssocID="{ABC6AD14-9F3A-4017-B975-6B8209F35B57}" presName="sibTrans" presStyleCnt="0"/>
      <dgm:spPr/>
    </dgm:pt>
    <dgm:pt modelId="{B43C05C2-F4CD-48B1-88DE-F4F26614FD55}" type="pres">
      <dgm:prSet presAssocID="{493BD854-A22B-40C9-85CF-967BC99F814F}" presName="node" presStyleLbl="node1" presStyleIdx="3" presStyleCnt="4">
        <dgm:presLayoutVars>
          <dgm:bulletEnabled val="1"/>
        </dgm:presLayoutVars>
      </dgm:prSet>
      <dgm:spPr/>
      <dgm:t>
        <a:bodyPr/>
        <a:lstStyle/>
        <a:p>
          <a:endParaRPr lang="en-US"/>
        </a:p>
      </dgm:t>
    </dgm:pt>
  </dgm:ptLst>
  <dgm:cxnLst>
    <dgm:cxn modelId="{AAD1066C-B641-4991-908D-4DE59EE4E4B8}" srcId="{B924B43C-B59E-4B34-AD7A-E2EBC36FE426}" destId="{493BD854-A22B-40C9-85CF-967BC99F814F}" srcOrd="3" destOrd="0" parTransId="{0189490A-6602-41C5-83EF-69BFC5A79E38}" sibTransId="{E5BD4C91-844F-44B4-A3C8-CAD871935284}"/>
    <dgm:cxn modelId="{07AFD3A8-FB95-42A3-B2D2-F2C25D0BC474}" type="presOf" srcId="{BAA44138-D191-4034-9ABA-3BF8B68F83F9}" destId="{47820AD9-9C14-4A88-A1B9-06F3A7052AED}" srcOrd="0" destOrd="0" presId="urn:microsoft.com/office/officeart/2005/8/layout/default"/>
    <dgm:cxn modelId="{E4DC3976-0949-4229-9939-2D8495410DCF}" srcId="{B924B43C-B59E-4B34-AD7A-E2EBC36FE426}" destId="{BAA44138-D191-4034-9ABA-3BF8B68F83F9}" srcOrd="2" destOrd="0" parTransId="{80C04745-EB5C-4E4A-9E00-B6F6D5322F8D}" sibTransId="{ABC6AD14-9F3A-4017-B975-6B8209F35B57}"/>
    <dgm:cxn modelId="{2BEC0646-3E48-49AE-A1CB-4F0B789EAB3C}" srcId="{B924B43C-B59E-4B34-AD7A-E2EBC36FE426}" destId="{F13123BB-8819-401A-8CEE-ADAD6D449B09}" srcOrd="0" destOrd="0" parTransId="{BBDF74A0-C772-4C92-A5BB-07888EEB80FB}" sibTransId="{AFD5B945-DCD0-4814-B484-F06A4B358E13}"/>
    <dgm:cxn modelId="{00BE3A67-6187-49B8-93C0-4C67FDF725CD}" type="presOf" srcId="{F13123BB-8819-401A-8CEE-ADAD6D449B09}" destId="{FC55175A-3762-46B2-9EF3-CBABB450F5E0}" srcOrd="0" destOrd="0" presId="urn:microsoft.com/office/officeart/2005/8/layout/default"/>
    <dgm:cxn modelId="{767FE186-C325-4869-8ED7-5887099FC2D1}" type="presOf" srcId="{493BD854-A22B-40C9-85CF-967BC99F814F}" destId="{B43C05C2-F4CD-48B1-88DE-F4F26614FD55}" srcOrd="0" destOrd="0" presId="urn:microsoft.com/office/officeart/2005/8/layout/default"/>
    <dgm:cxn modelId="{563023F7-0FA7-4E4F-B710-B329254F9789}" srcId="{B924B43C-B59E-4B34-AD7A-E2EBC36FE426}" destId="{48D61B05-31FC-4D15-8BDA-CBADA705DC63}" srcOrd="1" destOrd="0" parTransId="{4D7ECE71-2EFF-436F-A500-367A8CFB3D3C}" sibTransId="{5855B9FD-E0AC-4A28-B156-57DF0F4DFCB7}"/>
    <dgm:cxn modelId="{5238BF9F-1A91-4020-AE33-8881F062C132}" type="presOf" srcId="{48D61B05-31FC-4D15-8BDA-CBADA705DC63}" destId="{A9F21817-40D4-47F7-86EB-9B3805367CB4}" srcOrd="0" destOrd="0" presId="urn:microsoft.com/office/officeart/2005/8/layout/default"/>
    <dgm:cxn modelId="{4BD12EED-B43B-4AC5-84EF-12670EA89523}" type="presOf" srcId="{B924B43C-B59E-4B34-AD7A-E2EBC36FE426}" destId="{D88BEB54-BB11-4DDC-8B18-129345AE43A7}" srcOrd="0" destOrd="0" presId="urn:microsoft.com/office/officeart/2005/8/layout/default"/>
    <dgm:cxn modelId="{59DE997A-EBA5-4E2C-B09D-F9C852CCE101}" type="presParOf" srcId="{D88BEB54-BB11-4DDC-8B18-129345AE43A7}" destId="{FC55175A-3762-46B2-9EF3-CBABB450F5E0}" srcOrd="0" destOrd="0" presId="urn:microsoft.com/office/officeart/2005/8/layout/default"/>
    <dgm:cxn modelId="{E1116CCC-F1AF-4095-B8B4-A5D996FC8AA1}" type="presParOf" srcId="{D88BEB54-BB11-4DDC-8B18-129345AE43A7}" destId="{31E37586-7FC5-44FF-999D-05DF242DD91F}" srcOrd="1" destOrd="0" presId="urn:microsoft.com/office/officeart/2005/8/layout/default"/>
    <dgm:cxn modelId="{49FB25E9-8A69-4CE7-859F-DBFA8C3F6D64}" type="presParOf" srcId="{D88BEB54-BB11-4DDC-8B18-129345AE43A7}" destId="{A9F21817-40D4-47F7-86EB-9B3805367CB4}" srcOrd="2" destOrd="0" presId="urn:microsoft.com/office/officeart/2005/8/layout/default"/>
    <dgm:cxn modelId="{24522165-944C-4AE2-A212-CEE1F6B59FDA}" type="presParOf" srcId="{D88BEB54-BB11-4DDC-8B18-129345AE43A7}" destId="{C181E720-A680-4E2D-ADE0-3E5E7E1B5076}" srcOrd="3" destOrd="0" presId="urn:microsoft.com/office/officeart/2005/8/layout/default"/>
    <dgm:cxn modelId="{8442B8A5-822B-4E65-92A9-F7BDD5A7725F}" type="presParOf" srcId="{D88BEB54-BB11-4DDC-8B18-129345AE43A7}" destId="{47820AD9-9C14-4A88-A1B9-06F3A7052AED}" srcOrd="4" destOrd="0" presId="urn:microsoft.com/office/officeart/2005/8/layout/default"/>
    <dgm:cxn modelId="{296C8C39-EAAA-4EA8-A6BB-C328F99118AE}" type="presParOf" srcId="{D88BEB54-BB11-4DDC-8B18-129345AE43A7}" destId="{0A313155-649D-4C5A-B1E9-1A7E0AC564A4}" srcOrd="5" destOrd="0" presId="urn:microsoft.com/office/officeart/2005/8/layout/default"/>
    <dgm:cxn modelId="{24E58E47-94AC-416B-BB1E-48573D3F8BDA}" type="presParOf" srcId="{D88BEB54-BB11-4DDC-8B18-129345AE43A7}" destId="{B43C05C2-F4CD-48B1-88DE-F4F26614FD5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57B2B8-AB1E-45D1-A8EF-31FF01CF5648}" type="doc">
      <dgm:prSet loTypeId="urn:microsoft.com/office/officeart/2005/8/layout/balance1" loCatId="relationship" qsTypeId="urn:microsoft.com/office/officeart/2005/8/quickstyle/simple2" qsCatId="simple" csTypeId="urn:microsoft.com/office/officeart/2005/8/colors/colorful1" csCatId="colorful" phldr="1"/>
      <dgm:spPr/>
      <dgm:t>
        <a:bodyPr/>
        <a:lstStyle/>
        <a:p>
          <a:endParaRPr lang="en-US"/>
        </a:p>
      </dgm:t>
    </dgm:pt>
    <dgm:pt modelId="{6C151D00-3CD0-4CE1-95CA-C5684FB9A7B7}">
      <dgm:prSet phldrT="[Text]" custT="1"/>
      <dgm:spPr>
        <a:solidFill>
          <a:schemeClr val="accent2">
            <a:lumMod val="40000"/>
            <a:lumOff val="60000"/>
            <a:alpha val="90000"/>
          </a:schemeClr>
        </a:solidFill>
      </dgm:spPr>
      <dgm:t>
        <a:bodyPr/>
        <a:lstStyle/>
        <a:p>
          <a:r>
            <a:rPr lang="en-US" sz="2400" dirty="0" smtClean="0"/>
            <a:t>Households of Color</a:t>
          </a:r>
          <a:endParaRPr lang="en-US" sz="2400" dirty="0"/>
        </a:p>
      </dgm:t>
    </dgm:pt>
    <dgm:pt modelId="{013ECCCB-566C-44A7-BA4A-F77B28D46F32}" type="parTrans" cxnId="{20C0B2F0-041B-45B0-A90F-E4F6FFC05EFE}">
      <dgm:prSet/>
      <dgm:spPr/>
      <dgm:t>
        <a:bodyPr/>
        <a:lstStyle/>
        <a:p>
          <a:endParaRPr lang="en-US"/>
        </a:p>
      </dgm:t>
    </dgm:pt>
    <dgm:pt modelId="{8E6652D3-BF13-4A10-AE85-94E0D8FF879E}" type="sibTrans" cxnId="{20C0B2F0-041B-45B0-A90F-E4F6FFC05EFE}">
      <dgm:prSet/>
      <dgm:spPr/>
      <dgm:t>
        <a:bodyPr/>
        <a:lstStyle/>
        <a:p>
          <a:endParaRPr lang="en-US"/>
        </a:p>
      </dgm:t>
    </dgm:pt>
    <dgm:pt modelId="{9432A766-5F36-4EC6-8221-C390AC4167D3}">
      <dgm:prSet phldrT="[Text]"/>
      <dgm:spPr/>
      <dgm:t>
        <a:bodyPr/>
        <a:lstStyle/>
        <a:p>
          <a:r>
            <a:rPr lang="en-US" dirty="0" smtClean="0"/>
            <a:t>31%</a:t>
          </a:r>
          <a:endParaRPr lang="en-US" dirty="0"/>
        </a:p>
      </dgm:t>
    </dgm:pt>
    <dgm:pt modelId="{730A30AC-CC66-4697-BB16-316A5DA73E99}" type="parTrans" cxnId="{597FF9BF-2E92-4EEC-83AF-D9107EA4AFB8}">
      <dgm:prSet/>
      <dgm:spPr/>
      <dgm:t>
        <a:bodyPr/>
        <a:lstStyle/>
        <a:p>
          <a:endParaRPr lang="en-US"/>
        </a:p>
      </dgm:t>
    </dgm:pt>
    <dgm:pt modelId="{D974DBD7-23AC-47EC-80B7-B7ACACD0AB78}" type="sibTrans" cxnId="{597FF9BF-2E92-4EEC-83AF-D9107EA4AFB8}">
      <dgm:prSet/>
      <dgm:spPr/>
      <dgm:t>
        <a:bodyPr/>
        <a:lstStyle/>
        <a:p>
          <a:endParaRPr lang="en-US"/>
        </a:p>
      </dgm:t>
    </dgm:pt>
    <dgm:pt modelId="{3A297BD3-1058-4745-8CA3-2D21E7646859}">
      <dgm:prSet phldrT="[Text]" custT="1"/>
      <dgm:spPr>
        <a:solidFill>
          <a:schemeClr val="bg2">
            <a:lumMod val="90000"/>
            <a:alpha val="90000"/>
          </a:schemeClr>
        </a:solidFill>
      </dgm:spPr>
      <dgm:t>
        <a:bodyPr/>
        <a:lstStyle/>
        <a:p>
          <a:r>
            <a:rPr lang="en-US" sz="2400" dirty="0" smtClean="0"/>
            <a:t>White Households</a:t>
          </a:r>
          <a:endParaRPr lang="en-US" sz="2400" dirty="0"/>
        </a:p>
      </dgm:t>
    </dgm:pt>
    <dgm:pt modelId="{8CDBFDBA-FF66-4977-8C2E-4363686D735E}" type="parTrans" cxnId="{C996800B-3CF4-45AA-BDCF-D55996A7CE57}">
      <dgm:prSet/>
      <dgm:spPr/>
      <dgm:t>
        <a:bodyPr/>
        <a:lstStyle/>
        <a:p>
          <a:endParaRPr lang="en-US"/>
        </a:p>
      </dgm:t>
    </dgm:pt>
    <dgm:pt modelId="{3ABEC60B-4BD7-404E-A813-48A5FCEB34D1}" type="sibTrans" cxnId="{C996800B-3CF4-45AA-BDCF-D55996A7CE57}">
      <dgm:prSet/>
      <dgm:spPr/>
      <dgm:t>
        <a:bodyPr/>
        <a:lstStyle/>
        <a:p>
          <a:endParaRPr lang="en-US"/>
        </a:p>
      </dgm:t>
    </dgm:pt>
    <dgm:pt modelId="{318CFA02-FF1B-42D4-BF4D-E90FA1ED4420}">
      <dgm:prSet phldrT="[Text]"/>
      <dgm:spPr/>
      <dgm:t>
        <a:bodyPr/>
        <a:lstStyle/>
        <a:p>
          <a:r>
            <a:rPr lang="en-US" dirty="0" smtClean="0"/>
            <a:t>69%</a:t>
          </a:r>
          <a:endParaRPr lang="en-US" dirty="0"/>
        </a:p>
      </dgm:t>
    </dgm:pt>
    <dgm:pt modelId="{F363DE90-236A-4577-A261-2D7ED543CB76}" type="parTrans" cxnId="{9BDC82D3-C46A-4614-BBDD-12B9192A01C1}">
      <dgm:prSet/>
      <dgm:spPr/>
      <dgm:t>
        <a:bodyPr/>
        <a:lstStyle/>
        <a:p>
          <a:endParaRPr lang="en-US"/>
        </a:p>
      </dgm:t>
    </dgm:pt>
    <dgm:pt modelId="{DF604781-D731-4AB9-994C-63F970E96F7D}" type="sibTrans" cxnId="{9BDC82D3-C46A-4614-BBDD-12B9192A01C1}">
      <dgm:prSet/>
      <dgm:spPr/>
      <dgm:t>
        <a:bodyPr/>
        <a:lstStyle/>
        <a:p>
          <a:endParaRPr lang="en-US"/>
        </a:p>
      </dgm:t>
    </dgm:pt>
    <dgm:pt modelId="{DFC0988B-357D-4A39-BF9C-AFFE97D10652}">
      <dgm:prSet phldrT="[Text]"/>
      <dgm:spPr/>
      <dgm:t>
        <a:bodyPr/>
        <a:lstStyle/>
        <a:p>
          <a:endParaRPr lang="en-US" dirty="0"/>
        </a:p>
      </dgm:t>
    </dgm:pt>
    <dgm:pt modelId="{D58A04F1-505E-4C8A-9D57-E532D369AF8A}" type="parTrans" cxnId="{F662B390-8DD9-4BD0-B3CF-3EB4AFD57ECF}">
      <dgm:prSet/>
      <dgm:spPr/>
      <dgm:t>
        <a:bodyPr/>
        <a:lstStyle/>
        <a:p>
          <a:endParaRPr lang="en-US"/>
        </a:p>
      </dgm:t>
    </dgm:pt>
    <dgm:pt modelId="{CAFE187F-741A-4739-9999-4460CC64241C}" type="sibTrans" cxnId="{F662B390-8DD9-4BD0-B3CF-3EB4AFD57ECF}">
      <dgm:prSet/>
      <dgm:spPr/>
      <dgm:t>
        <a:bodyPr/>
        <a:lstStyle/>
        <a:p>
          <a:endParaRPr lang="en-US"/>
        </a:p>
      </dgm:t>
    </dgm:pt>
    <dgm:pt modelId="{0CDDC434-09B0-48EA-A6DC-6EC1502F4734}" type="pres">
      <dgm:prSet presAssocID="{9257B2B8-AB1E-45D1-A8EF-31FF01CF5648}" presName="outerComposite" presStyleCnt="0">
        <dgm:presLayoutVars>
          <dgm:chMax val="2"/>
          <dgm:animLvl val="lvl"/>
          <dgm:resizeHandles val="exact"/>
        </dgm:presLayoutVars>
      </dgm:prSet>
      <dgm:spPr/>
      <dgm:t>
        <a:bodyPr/>
        <a:lstStyle/>
        <a:p>
          <a:endParaRPr lang="en-US"/>
        </a:p>
      </dgm:t>
    </dgm:pt>
    <dgm:pt modelId="{DA338154-1636-4C4C-97D7-817E37213002}" type="pres">
      <dgm:prSet presAssocID="{9257B2B8-AB1E-45D1-A8EF-31FF01CF5648}" presName="dummyMaxCanvas" presStyleCnt="0"/>
      <dgm:spPr/>
    </dgm:pt>
    <dgm:pt modelId="{4A14AE5F-87AC-48C8-ADF6-9EEF5EA2DA96}" type="pres">
      <dgm:prSet presAssocID="{9257B2B8-AB1E-45D1-A8EF-31FF01CF5648}" presName="parentComposite" presStyleCnt="0"/>
      <dgm:spPr/>
    </dgm:pt>
    <dgm:pt modelId="{76A2A492-96DE-428A-9CF0-C73EEA078149}" type="pres">
      <dgm:prSet presAssocID="{9257B2B8-AB1E-45D1-A8EF-31FF01CF5648}" presName="parent1" presStyleLbl="alignAccFollowNode1" presStyleIdx="0" presStyleCnt="4" custScaleX="132234" custLinFactNeighborX="15288" custLinFactNeighborY="-3237">
        <dgm:presLayoutVars>
          <dgm:chMax val="4"/>
        </dgm:presLayoutVars>
      </dgm:prSet>
      <dgm:spPr/>
      <dgm:t>
        <a:bodyPr/>
        <a:lstStyle/>
        <a:p>
          <a:endParaRPr lang="en-US"/>
        </a:p>
      </dgm:t>
    </dgm:pt>
    <dgm:pt modelId="{00ECE173-2A0E-4DDD-A794-DC41E11B731B}" type="pres">
      <dgm:prSet presAssocID="{9257B2B8-AB1E-45D1-A8EF-31FF01CF5648}" presName="parent2" presStyleLbl="alignAccFollowNode1" presStyleIdx="1" presStyleCnt="4" custScaleX="134068" custLinFactNeighborX="19784" custLinFactNeighborY="-3238">
        <dgm:presLayoutVars>
          <dgm:chMax val="4"/>
        </dgm:presLayoutVars>
      </dgm:prSet>
      <dgm:spPr/>
      <dgm:t>
        <a:bodyPr/>
        <a:lstStyle/>
        <a:p>
          <a:endParaRPr lang="en-US"/>
        </a:p>
      </dgm:t>
    </dgm:pt>
    <dgm:pt modelId="{FF56695E-CB90-49EA-9C18-EF757A4887A1}" type="pres">
      <dgm:prSet presAssocID="{9257B2B8-AB1E-45D1-A8EF-31FF01CF5648}" presName="childrenComposite" presStyleCnt="0"/>
      <dgm:spPr/>
    </dgm:pt>
    <dgm:pt modelId="{0BD9AB1B-5FF6-4AEC-9D8C-F0067897AF5B}" type="pres">
      <dgm:prSet presAssocID="{9257B2B8-AB1E-45D1-A8EF-31FF01CF5648}" presName="dummyMaxCanvas_ChildArea" presStyleCnt="0"/>
      <dgm:spPr/>
    </dgm:pt>
    <dgm:pt modelId="{1046524A-276D-4A79-A9BE-363FD74A9C76}" type="pres">
      <dgm:prSet presAssocID="{9257B2B8-AB1E-45D1-A8EF-31FF01CF5648}" presName="fulcrum" presStyleLbl="alignAccFollowNode1" presStyleIdx="2" presStyleCnt="4"/>
      <dgm:spPr>
        <a:solidFill>
          <a:schemeClr val="tx2">
            <a:lumMod val="60000"/>
            <a:lumOff val="40000"/>
            <a:alpha val="90000"/>
          </a:schemeClr>
        </a:solidFill>
      </dgm:spPr>
    </dgm:pt>
    <dgm:pt modelId="{774DCC2F-C9FC-4BE9-9A56-17E556BC69FD}" type="pres">
      <dgm:prSet presAssocID="{9257B2B8-AB1E-45D1-A8EF-31FF01CF5648}" presName="balance_11" presStyleLbl="alignAccFollowNode1" presStyleIdx="3" presStyleCnt="4" custAng="418515">
        <dgm:presLayoutVars>
          <dgm:bulletEnabled val="1"/>
        </dgm:presLayoutVars>
      </dgm:prSet>
      <dgm:spPr>
        <a:solidFill>
          <a:schemeClr val="tx2">
            <a:lumMod val="60000"/>
            <a:lumOff val="40000"/>
            <a:alpha val="90000"/>
          </a:schemeClr>
        </a:solidFill>
      </dgm:spPr>
    </dgm:pt>
    <dgm:pt modelId="{6A72CC9C-B1A6-4375-ACDC-E48700B5051C}" type="pres">
      <dgm:prSet presAssocID="{9257B2B8-AB1E-45D1-A8EF-31FF01CF5648}" presName="left_11_1" presStyleLbl="node1" presStyleIdx="0" presStyleCnt="2" custAng="437546" custScaleY="55293" custLinFactNeighborX="14803" custLinFactNeighborY="16018">
        <dgm:presLayoutVars>
          <dgm:bulletEnabled val="1"/>
        </dgm:presLayoutVars>
      </dgm:prSet>
      <dgm:spPr/>
      <dgm:t>
        <a:bodyPr/>
        <a:lstStyle/>
        <a:p>
          <a:endParaRPr lang="en-US"/>
        </a:p>
      </dgm:t>
    </dgm:pt>
    <dgm:pt modelId="{B0FB1C12-0094-4550-9894-EAAC4965443A}" type="pres">
      <dgm:prSet presAssocID="{9257B2B8-AB1E-45D1-A8EF-31FF01CF5648}" presName="right_11_1" presStyleLbl="node1" presStyleIdx="1" presStyleCnt="2" custAng="493433" custScaleY="56950" custLinFactNeighborX="0" custLinFactNeighborY="25407">
        <dgm:presLayoutVars>
          <dgm:bulletEnabled val="1"/>
        </dgm:presLayoutVars>
      </dgm:prSet>
      <dgm:spPr/>
      <dgm:t>
        <a:bodyPr/>
        <a:lstStyle/>
        <a:p>
          <a:endParaRPr lang="en-US"/>
        </a:p>
      </dgm:t>
    </dgm:pt>
  </dgm:ptLst>
  <dgm:cxnLst>
    <dgm:cxn modelId="{EDE114DB-6A30-40DE-A7D1-E393A150DCDF}" type="presOf" srcId="{318CFA02-FF1B-42D4-BF4D-E90FA1ED4420}" destId="{B0FB1C12-0094-4550-9894-EAAC4965443A}" srcOrd="0" destOrd="0" presId="urn:microsoft.com/office/officeart/2005/8/layout/balance1"/>
    <dgm:cxn modelId="{597FF9BF-2E92-4EEC-83AF-D9107EA4AFB8}" srcId="{6C151D00-3CD0-4CE1-95CA-C5684FB9A7B7}" destId="{9432A766-5F36-4EC6-8221-C390AC4167D3}" srcOrd="0" destOrd="0" parTransId="{730A30AC-CC66-4697-BB16-316A5DA73E99}" sibTransId="{D974DBD7-23AC-47EC-80B7-B7ACACD0AB78}"/>
    <dgm:cxn modelId="{20C0B2F0-041B-45B0-A90F-E4F6FFC05EFE}" srcId="{9257B2B8-AB1E-45D1-A8EF-31FF01CF5648}" destId="{6C151D00-3CD0-4CE1-95CA-C5684FB9A7B7}" srcOrd="0" destOrd="0" parTransId="{013ECCCB-566C-44A7-BA4A-F77B28D46F32}" sibTransId="{8E6652D3-BF13-4A10-AE85-94E0D8FF879E}"/>
    <dgm:cxn modelId="{F662B390-8DD9-4BD0-B3CF-3EB4AFD57ECF}" srcId="{9257B2B8-AB1E-45D1-A8EF-31FF01CF5648}" destId="{DFC0988B-357D-4A39-BF9C-AFFE97D10652}" srcOrd="2" destOrd="0" parTransId="{D58A04F1-505E-4C8A-9D57-E532D369AF8A}" sibTransId="{CAFE187F-741A-4739-9999-4460CC64241C}"/>
    <dgm:cxn modelId="{9BDC82D3-C46A-4614-BBDD-12B9192A01C1}" srcId="{3A297BD3-1058-4745-8CA3-2D21E7646859}" destId="{318CFA02-FF1B-42D4-BF4D-E90FA1ED4420}" srcOrd="0" destOrd="0" parTransId="{F363DE90-236A-4577-A261-2D7ED543CB76}" sibTransId="{DF604781-D731-4AB9-994C-63F970E96F7D}"/>
    <dgm:cxn modelId="{3A2F2578-D150-4482-975E-9C7191FBD838}" type="presOf" srcId="{3A297BD3-1058-4745-8CA3-2D21E7646859}" destId="{00ECE173-2A0E-4DDD-A794-DC41E11B731B}" srcOrd="0" destOrd="0" presId="urn:microsoft.com/office/officeart/2005/8/layout/balance1"/>
    <dgm:cxn modelId="{098DFBA8-FD58-40C7-8D28-9D317CD29FD2}" type="presOf" srcId="{9432A766-5F36-4EC6-8221-C390AC4167D3}" destId="{6A72CC9C-B1A6-4375-ACDC-E48700B5051C}" srcOrd="0" destOrd="0" presId="urn:microsoft.com/office/officeart/2005/8/layout/balance1"/>
    <dgm:cxn modelId="{C996800B-3CF4-45AA-BDCF-D55996A7CE57}" srcId="{9257B2B8-AB1E-45D1-A8EF-31FF01CF5648}" destId="{3A297BD3-1058-4745-8CA3-2D21E7646859}" srcOrd="1" destOrd="0" parTransId="{8CDBFDBA-FF66-4977-8C2E-4363686D735E}" sibTransId="{3ABEC60B-4BD7-404E-A813-48A5FCEB34D1}"/>
    <dgm:cxn modelId="{42E428D0-A359-40C1-AB41-67992797A497}" type="presOf" srcId="{6C151D00-3CD0-4CE1-95CA-C5684FB9A7B7}" destId="{76A2A492-96DE-428A-9CF0-C73EEA078149}" srcOrd="0" destOrd="0" presId="urn:microsoft.com/office/officeart/2005/8/layout/balance1"/>
    <dgm:cxn modelId="{B128AE37-B65E-42B3-938D-A3BEAE41F56F}" type="presOf" srcId="{9257B2B8-AB1E-45D1-A8EF-31FF01CF5648}" destId="{0CDDC434-09B0-48EA-A6DC-6EC1502F4734}" srcOrd="0" destOrd="0" presId="urn:microsoft.com/office/officeart/2005/8/layout/balance1"/>
    <dgm:cxn modelId="{FD7733A7-D86A-4536-B452-8D681CC204B9}" type="presParOf" srcId="{0CDDC434-09B0-48EA-A6DC-6EC1502F4734}" destId="{DA338154-1636-4C4C-97D7-817E37213002}" srcOrd="0" destOrd="0" presId="urn:microsoft.com/office/officeart/2005/8/layout/balance1"/>
    <dgm:cxn modelId="{4C1A28FE-BE29-4978-8E0E-6EFC287507D7}" type="presParOf" srcId="{0CDDC434-09B0-48EA-A6DC-6EC1502F4734}" destId="{4A14AE5F-87AC-48C8-ADF6-9EEF5EA2DA96}" srcOrd="1" destOrd="0" presId="urn:microsoft.com/office/officeart/2005/8/layout/balance1"/>
    <dgm:cxn modelId="{429341E6-E9A7-4636-B5E3-572EF9D7C2AC}" type="presParOf" srcId="{4A14AE5F-87AC-48C8-ADF6-9EEF5EA2DA96}" destId="{76A2A492-96DE-428A-9CF0-C73EEA078149}" srcOrd="0" destOrd="0" presId="urn:microsoft.com/office/officeart/2005/8/layout/balance1"/>
    <dgm:cxn modelId="{F95B0970-B92A-4BCE-B35C-07DF227B8F48}" type="presParOf" srcId="{4A14AE5F-87AC-48C8-ADF6-9EEF5EA2DA96}" destId="{00ECE173-2A0E-4DDD-A794-DC41E11B731B}" srcOrd="1" destOrd="0" presId="urn:microsoft.com/office/officeart/2005/8/layout/balance1"/>
    <dgm:cxn modelId="{7B1A65A8-7377-4D90-A9FB-6FAF251D35E2}" type="presParOf" srcId="{0CDDC434-09B0-48EA-A6DC-6EC1502F4734}" destId="{FF56695E-CB90-49EA-9C18-EF757A4887A1}" srcOrd="2" destOrd="0" presId="urn:microsoft.com/office/officeart/2005/8/layout/balance1"/>
    <dgm:cxn modelId="{0F251BFA-2CA6-412A-94BD-81DBF7C1E819}" type="presParOf" srcId="{FF56695E-CB90-49EA-9C18-EF757A4887A1}" destId="{0BD9AB1B-5FF6-4AEC-9D8C-F0067897AF5B}" srcOrd="0" destOrd="0" presId="urn:microsoft.com/office/officeart/2005/8/layout/balance1"/>
    <dgm:cxn modelId="{22DABBBB-7826-47A8-BD17-493A2F205DA8}" type="presParOf" srcId="{FF56695E-CB90-49EA-9C18-EF757A4887A1}" destId="{1046524A-276D-4A79-A9BE-363FD74A9C76}" srcOrd="1" destOrd="0" presId="urn:microsoft.com/office/officeart/2005/8/layout/balance1"/>
    <dgm:cxn modelId="{9D2D3498-D2E5-412E-BB51-2A04B769A820}" type="presParOf" srcId="{FF56695E-CB90-49EA-9C18-EF757A4887A1}" destId="{774DCC2F-C9FC-4BE9-9A56-17E556BC69FD}" srcOrd="2" destOrd="0" presId="urn:microsoft.com/office/officeart/2005/8/layout/balance1"/>
    <dgm:cxn modelId="{5C5754E6-AF52-49E9-9F07-823523623831}" type="presParOf" srcId="{FF56695E-CB90-49EA-9C18-EF757A4887A1}" destId="{6A72CC9C-B1A6-4375-ACDC-E48700B5051C}" srcOrd="3" destOrd="0" presId="urn:microsoft.com/office/officeart/2005/8/layout/balance1"/>
    <dgm:cxn modelId="{890778C7-2C2B-4DEB-9F1A-C2C399914DB2}" type="presParOf" srcId="{FF56695E-CB90-49EA-9C18-EF757A4887A1}" destId="{B0FB1C12-0094-4550-9894-EAAC4965443A}" srcOrd="4"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0FBA0-3EF1-4BBA-A66A-9EFA2C0E3AAA}">
      <dsp:nvSpPr>
        <dsp:cNvPr id="0" name=""/>
        <dsp:cNvSpPr/>
      </dsp:nvSpPr>
      <dsp:spPr>
        <a:xfrm>
          <a:off x="2598" y="1451002"/>
          <a:ext cx="1375990" cy="1375990"/>
        </a:xfrm>
        <a:prstGeom prst="ellipse">
          <a:avLst/>
        </a:prstGeom>
        <a:solidFill>
          <a:schemeClr val="accent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$65,366</a:t>
          </a:r>
          <a:endParaRPr lang="en-US" sz="2800" b="1" kern="1200" dirty="0"/>
        </a:p>
      </dsp:txBody>
      <dsp:txXfrm>
        <a:off x="204107" y="1652511"/>
        <a:ext cx="972972" cy="972972"/>
      </dsp:txXfrm>
    </dsp:sp>
    <dsp:sp modelId="{8BA408F1-6DEA-4613-9131-DFBA7F58C5DE}">
      <dsp:nvSpPr>
        <dsp:cNvPr id="0" name=""/>
        <dsp:cNvSpPr/>
      </dsp:nvSpPr>
      <dsp:spPr>
        <a:xfrm>
          <a:off x="1530947" y="1713176"/>
          <a:ext cx="798074" cy="798074"/>
        </a:xfrm>
        <a:prstGeom prst="rightArrow">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dirty="0"/>
        </a:p>
      </dsp:txBody>
      <dsp:txXfrm>
        <a:off x="1530947" y="1912695"/>
        <a:ext cx="598556" cy="399037"/>
      </dsp:txXfrm>
    </dsp:sp>
    <dsp:sp modelId="{44FAB18A-C337-4F2E-8A60-DECB5BA000D6}">
      <dsp:nvSpPr>
        <dsp:cNvPr id="0" name=""/>
        <dsp:cNvSpPr/>
      </dsp:nvSpPr>
      <dsp:spPr>
        <a:xfrm>
          <a:off x="2400124" y="1410479"/>
          <a:ext cx="1626269" cy="1457036"/>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$384,600</a:t>
          </a:r>
          <a:endParaRPr lang="en-US" sz="2800" b="1" kern="1200" dirty="0"/>
        </a:p>
      </dsp:txBody>
      <dsp:txXfrm>
        <a:off x="2638286" y="1623857"/>
        <a:ext cx="1149945" cy="1030280"/>
      </dsp:txXfrm>
    </dsp:sp>
    <dsp:sp modelId="{6EE62A35-7C5A-411D-8D3E-C692090F3F8C}">
      <dsp:nvSpPr>
        <dsp:cNvPr id="0" name=""/>
        <dsp:cNvSpPr/>
      </dsp:nvSpPr>
      <dsp:spPr>
        <a:xfrm>
          <a:off x="4138124" y="1739960"/>
          <a:ext cx="798074" cy="798074"/>
        </a:xfrm>
        <a:prstGeom prst="mathEqual">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a:p>
      </dsp:txBody>
      <dsp:txXfrm>
        <a:off x="4243909" y="1904363"/>
        <a:ext cx="586504" cy="469268"/>
      </dsp:txXfrm>
    </dsp:sp>
    <dsp:sp modelId="{68105F76-B0AA-4FAC-BE7F-F7D27D125D61}">
      <dsp:nvSpPr>
        <dsp:cNvPr id="0" name=""/>
        <dsp:cNvSpPr/>
      </dsp:nvSpPr>
      <dsp:spPr>
        <a:xfrm>
          <a:off x="5047928" y="1451002"/>
          <a:ext cx="1375990" cy="1375990"/>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488%</a:t>
          </a:r>
          <a:r>
            <a:rPr lang="en-US" sz="4000" b="1" kern="1200" cap="all" baseline="0" dirty="0" smtClean="0">
              <a:latin typeface="Arial Black" panose="020B0A04020102020204" pitchFamily="34" charset="0"/>
              <a:cs typeface="Times New Roman" panose="02020603050405020304" pitchFamily="18" charset="0"/>
            </a:rPr>
            <a:t>↑</a:t>
          </a:r>
          <a:endParaRPr lang="en-US" sz="4000" b="1" kern="1200" cap="all" baseline="0" dirty="0">
            <a:latin typeface="Arial Black" panose="020B0A04020102020204" pitchFamily="34" charset="0"/>
          </a:endParaRPr>
        </a:p>
      </dsp:txBody>
      <dsp:txXfrm>
        <a:off x="5249437" y="1652511"/>
        <a:ext cx="972972" cy="9729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96D90-B92B-47E6-A7A3-CF41D63C1546}">
      <dsp:nvSpPr>
        <dsp:cNvPr id="0" name=""/>
        <dsp:cNvSpPr/>
      </dsp:nvSpPr>
      <dsp:spPr>
        <a:xfrm>
          <a:off x="264058" y="967445"/>
          <a:ext cx="1884028" cy="1485599"/>
        </a:xfrm>
        <a:prstGeom prst="rightArrow">
          <a:avLst>
            <a:gd name="adj1" fmla="val 70000"/>
            <a:gd name="adj2" fmla="val 50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Buchanan v. </a:t>
          </a:r>
          <a:r>
            <a:rPr lang="en-US" sz="1600" kern="1200" dirty="0" err="1" smtClean="0"/>
            <a:t>Warley</a:t>
          </a:r>
          <a:endParaRPr lang="en-US" sz="1600" kern="1200" dirty="0"/>
        </a:p>
        <a:p>
          <a:pPr marL="171450" lvl="1" indent="-171450" algn="l" defTabSz="711200">
            <a:lnSpc>
              <a:spcPct val="90000"/>
            </a:lnSpc>
            <a:spcBef>
              <a:spcPct val="0"/>
            </a:spcBef>
            <a:spcAft>
              <a:spcPct val="15000"/>
            </a:spcAft>
            <a:buChar char="••"/>
          </a:pPr>
          <a:r>
            <a:rPr lang="en-US" sz="1600" kern="1200" dirty="0" smtClean="0"/>
            <a:t>Zoning by race outlawed</a:t>
          </a:r>
          <a:endParaRPr lang="en-US" sz="1600" kern="1200" dirty="0"/>
        </a:p>
      </dsp:txBody>
      <dsp:txXfrm>
        <a:off x="735065" y="1190285"/>
        <a:ext cx="918464" cy="1039919"/>
      </dsp:txXfrm>
    </dsp:sp>
    <dsp:sp modelId="{0F58534D-122C-4737-9AF9-A7EE0174FA0F}">
      <dsp:nvSpPr>
        <dsp:cNvPr id="0" name=""/>
        <dsp:cNvSpPr/>
      </dsp:nvSpPr>
      <dsp:spPr>
        <a:xfrm>
          <a:off x="0" y="1325499"/>
          <a:ext cx="744981" cy="744981"/>
        </a:xfrm>
        <a:prstGeom prst="ellipse">
          <a:avLst/>
        </a:prstGeom>
        <a:solidFill>
          <a:schemeClr val="accent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smtClean="0"/>
            <a:t>1917</a:t>
          </a:r>
          <a:endParaRPr lang="en-US" sz="1500" b="1" kern="1200" dirty="0"/>
        </a:p>
      </dsp:txBody>
      <dsp:txXfrm>
        <a:off x="109100" y="1434599"/>
        <a:ext cx="526781" cy="526781"/>
      </dsp:txXfrm>
    </dsp:sp>
    <dsp:sp modelId="{3E4C05BB-95C7-4814-A5CC-EBCCC1DDF53C}">
      <dsp:nvSpPr>
        <dsp:cNvPr id="0" name=""/>
        <dsp:cNvSpPr/>
      </dsp:nvSpPr>
      <dsp:spPr>
        <a:xfrm>
          <a:off x="2425249" y="964456"/>
          <a:ext cx="1922856" cy="1441226"/>
        </a:xfrm>
        <a:prstGeom prst="rightArrow">
          <a:avLst>
            <a:gd name="adj1" fmla="val 70000"/>
            <a:gd name="adj2" fmla="val 5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Shelley v. Kraemer</a:t>
          </a:r>
          <a:endParaRPr lang="en-US" sz="1600" kern="1200" dirty="0"/>
        </a:p>
        <a:p>
          <a:pPr marL="171450" lvl="1" indent="-171450" algn="l" defTabSz="711200">
            <a:lnSpc>
              <a:spcPct val="90000"/>
            </a:lnSpc>
            <a:spcBef>
              <a:spcPct val="0"/>
            </a:spcBef>
            <a:spcAft>
              <a:spcPct val="15000"/>
            </a:spcAft>
            <a:buChar char="••"/>
          </a:pPr>
          <a:r>
            <a:rPr lang="en-US" sz="1600" kern="1200" dirty="0" smtClean="0"/>
            <a:t>Racial covenants outlawed</a:t>
          </a:r>
          <a:endParaRPr lang="en-US" sz="1600" kern="1200" dirty="0"/>
        </a:p>
      </dsp:txBody>
      <dsp:txXfrm>
        <a:off x="2905963" y="1180640"/>
        <a:ext cx="937713" cy="1008858"/>
      </dsp:txXfrm>
    </dsp:sp>
    <dsp:sp modelId="{6C6296A5-2CCF-4067-BBD4-A35223FC2E11}">
      <dsp:nvSpPr>
        <dsp:cNvPr id="0" name=""/>
        <dsp:cNvSpPr/>
      </dsp:nvSpPr>
      <dsp:spPr>
        <a:xfrm>
          <a:off x="2155446" y="1325499"/>
          <a:ext cx="744981" cy="744981"/>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smtClean="0"/>
            <a:t>1948</a:t>
          </a:r>
          <a:endParaRPr lang="en-US" sz="1500" b="1" kern="1200" dirty="0"/>
        </a:p>
      </dsp:txBody>
      <dsp:txXfrm>
        <a:off x="2264546" y="1434599"/>
        <a:ext cx="526781" cy="526781"/>
      </dsp:txXfrm>
    </dsp:sp>
    <dsp:sp modelId="{353C490F-ED86-4882-AF30-DDDCFA6AA594}">
      <dsp:nvSpPr>
        <dsp:cNvPr id="0" name=""/>
        <dsp:cNvSpPr/>
      </dsp:nvSpPr>
      <dsp:spPr>
        <a:xfrm>
          <a:off x="4674817" y="971587"/>
          <a:ext cx="1691063" cy="1402531"/>
        </a:xfrm>
        <a:prstGeom prst="rightArrow">
          <a:avLst>
            <a:gd name="adj1" fmla="val 70000"/>
            <a:gd name="adj2" fmla="val 50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Federal Fair Housing Act</a:t>
          </a:r>
          <a:endParaRPr lang="en-US" sz="1600" kern="1200" dirty="0"/>
        </a:p>
      </dsp:txBody>
      <dsp:txXfrm>
        <a:off x="5097583" y="1181967"/>
        <a:ext cx="824393" cy="981771"/>
      </dsp:txXfrm>
    </dsp:sp>
    <dsp:sp modelId="{1FA0D3C4-AF47-40A3-A45C-10609553A065}">
      <dsp:nvSpPr>
        <dsp:cNvPr id="0" name=""/>
        <dsp:cNvSpPr/>
      </dsp:nvSpPr>
      <dsp:spPr>
        <a:xfrm>
          <a:off x="4327470" y="1325499"/>
          <a:ext cx="744981" cy="744981"/>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smtClean="0"/>
            <a:t>1968</a:t>
          </a:r>
          <a:endParaRPr lang="en-US" sz="1500" b="1" kern="1200" dirty="0"/>
        </a:p>
      </dsp:txBody>
      <dsp:txXfrm>
        <a:off x="4436570" y="1434599"/>
        <a:ext cx="526781" cy="526781"/>
      </dsp:txXfrm>
    </dsp:sp>
    <dsp:sp modelId="{D6AA5626-8005-4BFC-99DF-CC7441BD3DA4}">
      <dsp:nvSpPr>
        <dsp:cNvPr id="0" name=""/>
        <dsp:cNvSpPr/>
      </dsp:nvSpPr>
      <dsp:spPr>
        <a:xfrm>
          <a:off x="6584875" y="961304"/>
          <a:ext cx="1832386" cy="1473370"/>
        </a:xfrm>
        <a:prstGeom prst="rightArrow">
          <a:avLst>
            <a:gd name="adj1" fmla="val 70000"/>
            <a:gd name="adj2" fmla="val 50000"/>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Exclusionary zoning persists</a:t>
          </a:r>
          <a:endParaRPr lang="en-US" sz="1600" kern="1200" dirty="0"/>
        </a:p>
      </dsp:txBody>
      <dsp:txXfrm>
        <a:off x="7042972" y="1182310"/>
        <a:ext cx="893288" cy="1031359"/>
      </dsp:txXfrm>
    </dsp:sp>
    <dsp:sp modelId="{1A5491E5-6EFF-45BB-9708-1A1914935445}">
      <dsp:nvSpPr>
        <dsp:cNvPr id="0" name=""/>
        <dsp:cNvSpPr/>
      </dsp:nvSpPr>
      <dsp:spPr>
        <a:xfrm>
          <a:off x="6333325" y="1325499"/>
          <a:ext cx="744981" cy="744981"/>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smtClean="0"/>
            <a:t>Today</a:t>
          </a:r>
          <a:endParaRPr lang="en-US" sz="1500" b="1" kern="1200" dirty="0"/>
        </a:p>
      </dsp:txBody>
      <dsp:txXfrm>
        <a:off x="6442425" y="1434599"/>
        <a:ext cx="526781" cy="5267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5175A-3762-46B2-9EF3-CBABB450F5E0}">
      <dsp:nvSpPr>
        <dsp:cNvPr id="0" name=""/>
        <dsp:cNvSpPr/>
      </dsp:nvSpPr>
      <dsp:spPr>
        <a:xfrm>
          <a:off x="662199" y="1194"/>
          <a:ext cx="2149368" cy="128962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solidFill>
            </a:rPr>
            <a:t>Homestead Act</a:t>
          </a:r>
          <a:endParaRPr lang="en-US" sz="3200" b="1" kern="1200" dirty="0">
            <a:solidFill>
              <a:schemeClr val="tx1"/>
            </a:solidFill>
          </a:endParaRPr>
        </a:p>
      </dsp:txBody>
      <dsp:txXfrm>
        <a:off x="662199" y="1194"/>
        <a:ext cx="2149368" cy="1289621"/>
      </dsp:txXfrm>
    </dsp:sp>
    <dsp:sp modelId="{A9F21817-40D4-47F7-86EB-9B3805367CB4}">
      <dsp:nvSpPr>
        <dsp:cNvPr id="0" name=""/>
        <dsp:cNvSpPr/>
      </dsp:nvSpPr>
      <dsp:spPr>
        <a:xfrm>
          <a:off x="3026504" y="1194"/>
          <a:ext cx="2149368" cy="128962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rPr>
            <a:t>FHA</a:t>
          </a:r>
        </a:p>
        <a:p>
          <a:pPr lvl="0" algn="ctr" defTabSz="1600200">
            <a:lnSpc>
              <a:spcPct val="90000"/>
            </a:lnSpc>
            <a:spcBef>
              <a:spcPct val="0"/>
            </a:spcBef>
            <a:spcAft>
              <a:spcPct val="35000"/>
            </a:spcAft>
          </a:pPr>
          <a:r>
            <a:rPr lang="en-US" sz="2400" kern="1200" dirty="0" smtClean="0">
              <a:solidFill>
                <a:schemeClr val="tx1"/>
              </a:solidFill>
            </a:rPr>
            <a:t>(redlining)</a:t>
          </a:r>
          <a:endParaRPr lang="en-US" sz="2400" kern="1200" dirty="0">
            <a:solidFill>
              <a:schemeClr val="tx1"/>
            </a:solidFill>
          </a:endParaRPr>
        </a:p>
      </dsp:txBody>
      <dsp:txXfrm>
        <a:off x="3026504" y="1194"/>
        <a:ext cx="2149368" cy="1289621"/>
      </dsp:txXfrm>
    </dsp:sp>
    <dsp:sp modelId="{47820AD9-9C14-4A88-A1B9-06F3A7052AED}">
      <dsp:nvSpPr>
        <dsp:cNvPr id="0" name=""/>
        <dsp:cNvSpPr/>
      </dsp:nvSpPr>
      <dsp:spPr>
        <a:xfrm>
          <a:off x="662199" y="1505752"/>
          <a:ext cx="2149368" cy="128962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solidFill>
            </a:rPr>
            <a:t>GI Bill</a:t>
          </a:r>
        </a:p>
        <a:p>
          <a:pPr lvl="0" algn="ctr" defTabSz="1422400">
            <a:lnSpc>
              <a:spcPct val="90000"/>
            </a:lnSpc>
            <a:spcBef>
              <a:spcPct val="0"/>
            </a:spcBef>
            <a:spcAft>
              <a:spcPct val="35000"/>
            </a:spcAft>
          </a:pPr>
          <a:r>
            <a:rPr lang="en-US" sz="2400" kern="1200" dirty="0" smtClean="0">
              <a:solidFill>
                <a:schemeClr val="tx1"/>
              </a:solidFill>
            </a:rPr>
            <a:t>(post WWs)</a:t>
          </a:r>
          <a:endParaRPr lang="en-US" sz="2400" kern="1200" dirty="0">
            <a:solidFill>
              <a:schemeClr val="tx1"/>
            </a:solidFill>
          </a:endParaRPr>
        </a:p>
      </dsp:txBody>
      <dsp:txXfrm>
        <a:off x="662199" y="1505752"/>
        <a:ext cx="2149368" cy="1289621"/>
      </dsp:txXfrm>
    </dsp:sp>
    <dsp:sp modelId="{B43C05C2-F4CD-48B1-88DE-F4F26614FD55}">
      <dsp:nvSpPr>
        <dsp:cNvPr id="0" name=""/>
        <dsp:cNvSpPr/>
      </dsp:nvSpPr>
      <dsp:spPr>
        <a:xfrm>
          <a:off x="3026504" y="1505752"/>
          <a:ext cx="2149368" cy="1289621"/>
        </a:xfrm>
        <a:prstGeom prst="rect">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1"/>
              </a:solidFill>
            </a:rPr>
            <a:t>Racial covenants* </a:t>
          </a:r>
          <a:r>
            <a:rPr lang="en-US" sz="2400" kern="1200" dirty="0" smtClean="0">
              <a:solidFill>
                <a:schemeClr val="tx1"/>
              </a:solidFill>
            </a:rPr>
            <a:t>(Levittown)</a:t>
          </a:r>
          <a:endParaRPr lang="en-US" sz="2400" kern="1200" dirty="0">
            <a:solidFill>
              <a:schemeClr val="tx1"/>
            </a:solidFill>
          </a:endParaRPr>
        </a:p>
      </dsp:txBody>
      <dsp:txXfrm>
        <a:off x="3026504" y="1505752"/>
        <a:ext cx="2149368" cy="12896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2A492-96DE-428A-9CF0-C73EEA078149}">
      <dsp:nvSpPr>
        <dsp:cNvPr id="0" name=""/>
        <dsp:cNvSpPr/>
      </dsp:nvSpPr>
      <dsp:spPr>
        <a:xfrm>
          <a:off x="1436908" y="0"/>
          <a:ext cx="1493206" cy="627341"/>
        </a:xfrm>
        <a:prstGeom prst="roundRect">
          <a:avLst>
            <a:gd name="adj" fmla="val 10000"/>
          </a:avLst>
        </a:prstGeom>
        <a:solidFill>
          <a:schemeClr val="accent2">
            <a:lumMod val="40000"/>
            <a:lumOff val="60000"/>
            <a:alpha val="9000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Households of Color</a:t>
          </a:r>
          <a:endParaRPr lang="en-US" sz="2400" kern="1200" dirty="0"/>
        </a:p>
      </dsp:txBody>
      <dsp:txXfrm>
        <a:off x="1455282" y="18374"/>
        <a:ext cx="1456458" cy="590593"/>
      </dsp:txXfrm>
    </dsp:sp>
    <dsp:sp modelId="{00ECE173-2A0E-4DDD-A794-DC41E11B731B}">
      <dsp:nvSpPr>
        <dsp:cNvPr id="0" name=""/>
        <dsp:cNvSpPr/>
      </dsp:nvSpPr>
      <dsp:spPr>
        <a:xfrm>
          <a:off x="3108411" y="0"/>
          <a:ext cx="1513916" cy="627341"/>
        </a:xfrm>
        <a:prstGeom prst="roundRect">
          <a:avLst>
            <a:gd name="adj" fmla="val 10000"/>
          </a:avLst>
        </a:prstGeom>
        <a:solidFill>
          <a:schemeClr val="bg2">
            <a:lumMod val="90000"/>
            <a:alpha val="9000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White Households</a:t>
          </a:r>
          <a:endParaRPr lang="en-US" sz="2400" kern="1200" dirty="0"/>
        </a:p>
      </dsp:txBody>
      <dsp:txXfrm>
        <a:off x="3126785" y="18374"/>
        <a:ext cx="1477168" cy="590593"/>
      </dsp:txXfrm>
    </dsp:sp>
    <dsp:sp modelId="{1046524A-276D-4A79-A9BE-363FD74A9C76}">
      <dsp:nvSpPr>
        <dsp:cNvPr id="0" name=""/>
        <dsp:cNvSpPr/>
      </dsp:nvSpPr>
      <dsp:spPr>
        <a:xfrm>
          <a:off x="2596345" y="2666202"/>
          <a:ext cx="470506" cy="470506"/>
        </a:xfrm>
        <a:prstGeom prst="triangle">
          <a:avLst/>
        </a:prstGeom>
        <a:solidFill>
          <a:schemeClr val="tx2">
            <a:lumMod val="60000"/>
            <a:lumOff val="40000"/>
            <a:alpha val="90000"/>
          </a:schemeClr>
        </a:solid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4DCC2F-C9FC-4BE9-9A56-17E556BC69FD}">
      <dsp:nvSpPr>
        <dsp:cNvPr id="0" name=""/>
        <dsp:cNvSpPr/>
      </dsp:nvSpPr>
      <dsp:spPr>
        <a:xfrm rot="418515">
          <a:off x="1420079" y="2469217"/>
          <a:ext cx="2823038" cy="190711"/>
        </a:xfrm>
        <a:prstGeom prst="rect">
          <a:avLst/>
        </a:prstGeom>
        <a:solidFill>
          <a:schemeClr val="tx2">
            <a:lumMod val="60000"/>
            <a:lumOff val="40000"/>
            <a:alpha val="9000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72CC9C-B1A6-4375-ACDC-E48700B5051C}">
      <dsp:nvSpPr>
        <dsp:cNvPr id="0" name=""/>
        <dsp:cNvSpPr/>
      </dsp:nvSpPr>
      <dsp:spPr>
        <a:xfrm rot="437546">
          <a:off x="1618604" y="1410487"/>
          <a:ext cx="1129215" cy="929627"/>
        </a:xfrm>
        <a:prstGeom prst="roundRect">
          <a:avLst/>
        </a:prstGeom>
        <a:solidFill>
          <a:schemeClr val="accent2">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31%</a:t>
          </a:r>
          <a:endParaRPr lang="en-US" sz="3300" kern="1200" dirty="0"/>
        </a:p>
      </dsp:txBody>
      <dsp:txXfrm>
        <a:off x="1663985" y="1455868"/>
        <a:ext cx="1038453" cy="838865"/>
      </dsp:txXfrm>
    </dsp:sp>
    <dsp:sp modelId="{B0FB1C12-0094-4550-9894-EAAC4965443A}">
      <dsp:nvSpPr>
        <dsp:cNvPr id="0" name=""/>
        <dsp:cNvSpPr/>
      </dsp:nvSpPr>
      <dsp:spPr>
        <a:xfrm rot="493433">
          <a:off x="3082535" y="1554413"/>
          <a:ext cx="1129215" cy="957486"/>
        </a:xfrm>
        <a:prstGeom prst="roundRect">
          <a:avLst/>
        </a:prstGeom>
        <a:solidFill>
          <a:schemeClr val="accent3">
            <a:hueOff val="0"/>
            <a:satOff val="0"/>
            <a:lumOff val="0"/>
            <a:alphaOff val="0"/>
          </a:schemeClr>
        </a:solidFill>
        <a:ln w="53975" cap="flat" cmpd="dbl"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69%</a:t>
          </a:r>
          <a:endParaRPr lang="en-US" sz="3300" kern="1200" dirty="0"/>
        </a:p>
      </dsp:txBody>
      <dsp:txXfrm>
        <a:off x="3129276" y="1601154"/>
        <a:ext cx="1035733" cy="864004"/>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0.27447</cdr:x>
      <cdr:y>0.4511</cdr:y>
    </cdr:from>
    <cdr:to>
      <cdr:x>0.41749</cdr:x>
      <cdr:y>0.61783</cdr:y>
    </cdr:to>
    <cdr:sp macro="" textlink="">
      <cdr:nvSpPr>
        <cdr:cNvPr id="2" name="Rectangle 1"/>
        <cdr:cNvSpPr/>
      </cdr:nvSpPr>
      <cdr:spPr>
        <a:xfrm xmlns:a="http://schemas.openxmlformats.org/drawingml/2006/main">
          <a:off x="1972603" y="1915301"/>
          <a:ext cx="1027845" cy="707886"/>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p xmlns:a="http://schemas.openxmlformats.org/drawingml/2006/main">
          <a:pPr algn="ctr"/>
          <a:r>
            <a:rPr lang="en-US" sz="2000" b="0" cap="none" spc="0" dirty="0" smtClean="0">
              <a:ln w="0"/>
              <a:solidFill>
                <a:schemeClr val="tx1"/>
              </a:solidFill>
              <a:effectLst>
                <a:outerShdw blurRad="38100" dist="19050" dir="2700000" algn="tl" rotWithShape="0">
                  <a:schemeClr val="dk1">
                    <a:alpha val="40000"/>
                  </a:schemeClr>
                </a:outerShdw>
              </a:effectLst>
            </a:rPr>
            <a:t>Gap</a:t>
          </a:r>
        </a:p>
        <a:p xmlns:a="http://schemas.openxmlformats.org/drawingml/2006/main">
          <a:pPr algn="ctr"/>
          <a:r>
            <a:rPr lang="en-US" sz="2000" b="0" cap="none" spc="0" dirty="0" smtClean="0">
              <a:ln w="0"/>
              <a:solidFill>
                <a:schemeClr val="tx1"/>
              </a:solidFill>
              <a:effectLst>
                <a:outerShdw blurRad="38100" dist="19050" dir="2700000" algn="tl" rotWithShape="0">
                  <a:schemeClr val="dk1">
                    <a:alpha val="40000"/>
                  </a:schemeClr>
                </a:outerShdw>
              </a:effectLst>
            </a:rPr>
            <a:t>$85,070</a:t>
          </a:r>
          <a:endParaRPr lang="en-US" sz="2000" b="0" cap="none" spc="0" dirty="0">
            <a:ln w="0"/>
            <a:solidFill>
              <a:schemeClr val="tx1"/>
            </a:solidFill>
            <a:effectLst>
              <a:outerShdw blurRad="38100" dist="19050" dir="2700000" algn="tl" rotWithShape="0">
                <a:schemeClr val="dk1">
                  <a:alpha val="40000"/>
                </a:schemeClr>
              </a:outerShdw>
            </a:effectLst>
          </a:endParaRPr>
        </a:p>
      </cdr:txBody>
    </cdr:sp>
  </cdr:relSizeAnchor>
  <cdr:relSizeAnchor xmlns:cdr="http://schemas.openxmlformats.org/drawingml/2006/chartDrawing">
    <cdr:from>
      <cdr:x>0.75633</cdr:x>
      <cdr:y>0.35822</cdr:y>
    </cdr:from>
    <cdr:to>
      <cdr:x>0.91741</cdr:x>
      <cdr:y>0.52495</cdr:y>
    </cdr:to>
    <cdr:sp macro="" textlink="">
      <cdr:nvSpPr>
        <cdr:cNvPr id="3" name="Rectangle 2"/>
        <cdr:cNvSpPr/>
      </cdr:nvSpPr>
      <cdr:spPr>
        <a:xfrm xmlns:a="http://schemas.openxmlformats.org/drawingml/2006/main">
          <a:off x="5435607" y="1520932"/>
          <a:ext cx="1157689" cy="707886"/>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000" b="0" cap="none" spc="0" dirty="0" smtClean="0">
              <a:ln w="0"/>
              <a:solidFill>
                <a:schemeClr val="tx1"/>
              </a:solidFill>
              <a:effectLst>
                <a:outerShdw blurRad="38100" dist="19050" dir="2700000" algn="tl" rotWithShape="0">
                  <a:schemeClr val="dk1">
                    <a:alpha val="40000"/>
                  </a:schemeClr>
                </a:outerShdw>
              </a:effectLst>
            </a:rPr>
            <a:t>Gap</a:t>
          </a:r>
        </a:p>
        <a:p xmlns:a="http://schemas.openxmlformats.org/drawingml/2006/main">
          <a:pPr algn="ctr"/>
          <a:r>
            <a:rPr lang="en-US" sz="2000" b="0" cap="none" spc="0" dirty="0" smtClean="0">
              <a:ln w="0"/>
              <a:solidFill>
                <a:schemeClr val="tx1"/>
              </a:solidFill>
              <a:effectLst>
                <a:outerShdw blurRad="38100" dist="19050" dir="2700000" algn="tl" rotWithShape="0">
                  <a:schemeClr val="dk1">
                    <a:alpha val="40000"/>
                  </a:schemeClr>
                </a:outerShdw>
              </a:effectLst>
            </a:rPr>
            <a:t>$</a:t>
          </a:r>
          <a:r>
            <a:rPr lang="en-US" sz="2000" dirty="0" smtClean="0">
              <a:ln w="0"/>
              <a:solidFill>
                <a:schemeClr val="tx1"/>
              </a:solidFill>
              <a:effectLst>
                <a:outerShdw blurRad="38100" dist="19050" dir="2700000" algn="tl" rotWithShape="0">
                  <a:schemeClr val="dk1">
                    <a:alpha val="40000"/>
                  </a:schemeClr>
                </a:outerShdw>
              </a:effectLst>
            </a:rPr>
            <a:t>236,500</a:t>
          </a:r>
          <a:endParaRPr lang="en-US" sz="2000" b="0" cap="none" spc="0" dirty="0">
            <a:ln w="0"/>
            <a:solidFill>
              <a:schemeClr val="tx1"/>
            </a:solidFill>
            <a:effectLst>
              <a:outerShdw blurRad="38100" dist="19050" dir="2700000" algn="tl" rotWithShape="0">
                <a:schemeClr val="dk1">
                  <a:alpha val="40000"/>
                </a:schemeClr>
              </a:outerShdw>
            </a:effectLs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30" tIns="45716" rIns="91430" bIns="45716"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6725"/>
          </a:xfrm>
          <a:prstGeom prst="rect">
            <a:avLst/>
          </a:prstGeom>
        </p:spPr>
        <p:txBody>
          <a:bodyPr vert="horz" lIns="91430" tIns="45716" rIns="91430" bIns="45716" rtlCol="0"/>
          <a:lstStyle>
            <a:lvl1pPr algn="r">
              <a:defRPr sz="1200"/>
            </a:lvl1pPr>
          </a:lstStyle>
          <a:p>
            <a:fld id="{471B12A7-6D32-4A86-AD1D-378DD84F5045}" type="datetimeFigureOut">
              <a:rPr lang="en-US" smtClean="0"/>
              <a:t>7/31/2019</a:t>
            </a:fld>
            <a:endParaRPr lang="en-US"/>
          </a:p>
        </p:txBody>
      </p:sp>
      <p:sp>
        <p:nvSpPr>
          <p:cNvPr id="4" name="Footer Placeholder 3"/>
          <p:cNvSpPr>
            <a:spLocks noGrp="1"/>
          </p:cNvSpPr>
          <p:nvPr>
            <p:ph type="ftr" sz="quarter" idx="2"/>
          </p:nvPr>
        </p:nvSpPr>
        <p:spPr>
          <a:xfrm>
            <a:off x="1" y="8829676"/>
            <a:ext cx="3038475" cy="466725"/>
          </a:xfrm>
          <a:prstGeom prst="rect">
            <a:avLst/>
          </a:prstGeom>
        </p:spPr>
        <p:txBody>
          <a:bodyPr vert="horz" lIns="91430" tIns="45716" rIns="91430"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30" tIns="45716" rIns="91430" bIns="45716" rtlCol="0" anchor="b"/>
          <a:lstStyle>
            <a:lvl1pPr algn="r">
              <a:defRPr sz="1200"/>
            </a:lvl1pPr>
          </a:lstStyle>
          <a:p>
            <a:fld id="{F0433943-A7B5-4CAB-BA03-2D768BE3373F}" type="slidenum">
              <a:rPr lang="en-US" smtClean="0"/>
              <a:t>‹#›</a:t>
            </a:fld>
            <a:endParaRPr lang="en-US"/>
          </a:p>
        </p:txBody>
      </p:sp>
    </p:spTree>
    <p:extLst>
      <p:ext uri="{BB962C8B-B14F-4D97-AF65-F5344CB8AC3E}">
        <p14:creationId xmlns:p14="http://schemas.microsoft.com/office/powerpoint/2010/main" val="4251728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8" tIns="46584" rIns="93168" bIns="46584" rtlCol="0"/>
          <a:lstStyle>
            <a:lvl1pPr algn="r">
              <a:defRPr sz="1200"/>
            </a:lvl1pPr>
          </a:lstStyle>
          <a:p>
            <a:fld id="{74860FA5-F8AB-4D4E-B472-D910BFE3B68B}" type="datetimeFigureOut">
              <a:rPr lang="en-US" smtClean="0"/>
              <a:t>7/31/2019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8" tIns="46584" rIns="93168" bIns="46584"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8" tIns="46584" rIns="93168" bIns="4658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68" tIns="46584" rIns="93168"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8" tIns="46584" rIns="93168" bIns="46584" rtlCol="0" anchor="b"/>
          <a:lstStyle>
            <a:lvl1pPr algn="r">
              <a:defRPr sz="1200"/>
            </a:lvl1pPr>
          </a:lstStyle>
          <a:p>
            <a:fld id="{59BF19F4-BE71-4836-84C7-3581D02B1E15}" type="slidenum">
              <a:rPr lang="en-US" smtClean="0"/>
              <a:t>‹#›</a:t>
            </a:fld>
            <a:endParaRPr lang="en-US"/>
          </a:p>
        </p:txBody>
      </p:sp>
    </p:spTree>
    <p:extLst>
      <p:ext uri="{BB962C8B-B14F-4D97-AF65-F5344CB8AC3E}">
        <p14:creationId xmlns:p14="http://schemas.microsoft.com/office/powerpoint/2010/main" val="982323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housingtoolbox.org/financing-and-funding" TargetMode="External"/><Relationship Id="rId3" Type="http://schemas.openxmlformats.org/officeDocument/2006/relationships/hyperlink" Target="https://www.housingtoolbox.org/assessing-needs" TargetMode="External"/><Relationship Id="rId7" Type="http://schemas.openxmlformats.org/officeDocument/2006/relationships/hyperlink" Target="https://www.housingtoolbox.org/development-proces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housingtoolbox.org/fair-housing" TargetMode="External"/><Relationship Id="rId5" Type="http://schemas.openxmlformats.org/officeDocument/2006/relationships/hyperlink" Target="https://www.housingtoolbox.org/zoning-and-land-use" TargetMode="External"/><Relationship Id="rId4" Type="http://schemas.openxmlformats.org/officeDocument/2006/relationships/hyperlink" Target="https://www.housingtoolbox.org/local-suppor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back to the</a:t>
            </a:r>
            <a:r>
              <a:rPr lang="en-US" baseline="0" dirty="0" smtClean="0"/>
              <a:t> final session </a:t>
            </a:r>
            <a:r>
              <a:rPr lang="en-US" dirty="0" smtClean="0"/>
              <a:t>3 on “The State of Affordable Housing</a:t>
            </a:r>
            <a:r>
              <a:rPr lang="en-US" baseline="0" dirty="0" smtClean="0"/>
              <a:t> In Massachusetts”</a:t>
            </a:r>
          </a:p>
          <a:p>
            <a:endParaRPr lang="en-US" baseline="0" dirty="0" smtClean="0"/>
          </a:p>
          <a:p>
            <a:r>
              <a:rPr lang="en-US" baseline="0" dirty="0" smtClean="0"/>
              <a:t>I’m Callie Clark and I’m the Co-Director of the Center for Housing Data at MHP. Before we start this morning, who came to our first session on Ch. 40B? And our second session on public housing? Both?</a:t>
            </a:r>
          </a:p>
          <a:p>
            <a:endParaRPr lang="en-US" baseline="0" dirty="0" smtClean="0"/>
          </a:p>
          <a:p>
            <a:r>
              <a:rPr lang="en-US" baseline="0" dirty="0" smtClean="0"/>
              <a:t>Ok, well today we’re going to talk about something that really underpinned all of the topics up to this point. Zoning and land use. </a:t>
            </a:r>
            <a:endParaRPr lang="en-US" b="1" baseline="0" dirty="0" smtClean="0"/>
          </a:p>
          <a:p>
            <a:endParaRPr lang="en-US" baseline="0" dirty="0" smtClean="0"/>
          </a:p>
          <a:p>
            <a:r>
              <a:rPr lang="en-US" baseline="0" dirty="0" smtClean="0"/>
              <a:t>A quick reminder that all of the information from last session, all three weeks of material will be available on our </a:t>
            </a:r>
            <a:r>
              <a:rPr lang="en-US" baseline="0" dirty="0" err="1" smtClean="0"/>
              <a:t>HousingToolbox</a:t>
            </a:r>
            <a:r>
              <a:rPr lang="en-US" baseline="0" dirty="0" smtClean="0"/>
              <a:t> website</a:t>
            </a:r>
            <a:endParaRPr lang="en-US" dirty="0"/>
          </a:p>
        </p:txBody>
      </p:sp>
      <p:sp>
        <p:nvSpPr>
          <p:cNvPr id="4" name="Slide Number Placeholder 3"/>
          <p:cNvSpPr>
            <a:spLocks noGrp="1"/>
          </p:cNvSpPr>
          <p:nvPr>
            <p:ph type="sldNum" sz="quarter" idx="10"/>
          </p:nvPr>
        </p:nvSpPr>
        <p:spPr/>
        <p:txBody>
          <a:bodyPr/>
          <a:lstStyle/>
          <a:p>
            <a:fld id="{59BF19F4-BE71-4836-84C7-3581D02B1E15}" type="slidenum">
              <a:rPr lang="en-US" smtClean="0"/>
              <a:t>1</a:t>
            </a:fld>
            <a:endParaRPr lang="en-US"/>
          </a:p>
        </p:txBody>
      </p:sp>
    </p:spTree>
    <p:extLst>
      <p:ext uri="{BB962C8B-B14F-4D97-AF65-F5344CB8AC3E}">
        <p14:creationId xmlns:p14="http://schemas.microsoft.com/office/powerpoint/2010/main" val="3335579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r>
              <a:rPr lang="en-US" sz="1600" dirty="0"/>
              <a:t>Carsten starts again</a:t>
            </a:r>
          </a:p>
          <a:p>
            <a:r>
              <a:rPr lang="en-US" sz="1600" dirty="0"/>
              <a:t>There are a lot of complexities– could be a full day</a:t>
            </a:r>
          </a:p>
          <a:p>
            <a:r>
              <a:rPr lang="en-US" sz="1600" dirty="0"/>
              <a:t>A lot of the new housing is unrestricted, set at rents according to the hot market</a:t>
            </a:r>
          </a:p>
          <a:p>
            <a:r>
              <a:rPr lang="en-US" sz="1600" dirty="0">
                <a:solidFill>
                  <a:schemeClr val="tx2"/>
                </a:solidFill>
              </a:rPr>
              <a:t>Naturally occurring vs. with restrictions</a:t>
            </a:r>
          </a:p>
          <a:p>
            <a:r>
              <a:rPr lang="en-US" sz="1600" dirty="0">
                <a:solidFill>
                  <a:schemeClr val="tx2"/>
                </a:solidFill>
              </a:rPr>
              <a:t>Restrictions are based on “Area Median Income” or AMI </a:t>
            </a:r>
          </a:p>
          <a:p>
            <a:r>
              <a:rPr lang="en-US" sz="1600" dirty="0">
                <a:solidFill>
                  <a:schemeClr val="tx2"/>
                </a:solidFill>
              </a:rPr>
              <a:t>Examples of “Affordable” income </a:t>
            </a:r>
          </a:p>
          <a:p>
            <a:r>
              <a:rPr lang="en-US" sz="1600" dirty="0">
                <a:solidFill>
                  <a:schemeClr val="tx2"/>
                </a:solidFill>
              </a:rPr>
              <a:t>Why do we have “Affordable”– people that are always priced out of market, some history</a:t>
            </a:r>
          </a:p>
          <a:p>
            <a:endParaRPr lang="en-US" sz="1600" dirty="0"/>
          </a:p>
        </p:txBody>
      </p:sp>
      <p:sp>
        <p:nvSpPr>
          <p:cNvPr id="4" name="Slide Number Placeholder 3"/>
          <p:cNvSpPr>
            <a:spLocks noGrp="1"/>
          </p:cNvSpPr>
          <p:nvPr>
            <p:ph type="sldNum" sz="quarter" idx="10"/>
          </p:nvPr>
        </p:nvSpPr>
        <p:spPr/>
        <p:txBody>
          <a:bodyPr/>
          <a:lstStyle/>
          <a:p>
            <a:fld id="{5F73F9F6-6941-4AA2-B69E-9F271B97513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80677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3233738" y="930275"/>
            <a:ext cx="3346450" cy="2509838"/>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99125" indent="-307356">
              <a:spcBef>
                <a:spcPct val="30000"/>
              </a:spcBef>
              <a:defRPr sz="1200">
                <a:solidFill>
                  <a:schemeClr val="tx1"/>
                </a:solidFill>
                <a:latin typeface="Arial" panose="020B0604020202020204" pitchFamily="34" charset="0"/>
              </a:defRPr>
            </a:lvl2pPr>
            <a:lvl3pPr marL="1231042" indent="-245885">
              <a:spcBef>
                <a:spcPct val="30000"/>
              </a:spcBef>
              <a:defRPr sz="1200">
                <a:solidFill>
                  <a:schemeClr val="tx1"/>
                </a:solidFill>
                <a:latin typeface="Arial" panose="020B0604020202020204" pitchFamily="34" charset="0"/>
              </a:defRPr>
            </a:lvl3pPr>
            <a:lvl4pPr marL="1722811" indent="-245885">
              <a:spcBef>
                <a:spcPct val="30000"/>
              </a:spcBef>
              <a:defRPr sz="1200">
                <a:solidFill>
                  <a:schemeClr val="tx1"/>
                </a:solidFill>
                <a:latin typeface="Arial" panose="020B0604020202020204" pitchFamily="34" charset="0"/>
              </a:defRPr>
            </a:lvl4pPr>
            <a:lvl5pPr marL="2214580" indent="-245885">
              <a:spcBef>
                <a:spcPct val="30000"/>
              </a:spcBef>
              <a:defRPr sz="1200">
                <a:solidFill>
                  <a:schemeClr val="tx1"/>
                </a:solidFill>
                <a:latin typeface="Arial" panose="020B0604020202020204" pitchFamily="34" charset="0"/>
              </a:defRPr>
            </a:lvl5pPr>
            <a:lvl6pPr marL="2680467" indent="-245885" eaLnBrk="0" fontAlgn="base" hangingPunct="0">
              <a:spcBef>
                <a:spcPct val="30000"/>
              </a:spcBef>
              <a:spcAft>
                <a:spcPct val="0"/>
              </a:spcAft>
              <a:defRPr sz="1200">
                <a:solidFill>
                  <a:schemeClr val="tx1"/>
                </a:solidFill>
                <a:latin typeface="Arial" panose="020B0604020202020204" pitchFamily="34" charset="0"/>
              </a:defRPr>
            </a:lvl6pPr>
            <a:lvl7pPr marL="3146354" indent="-245885" eaLnBrk="0" fontAlgn="base" hangingPunct="0">
              <a:spcBef>
                <a:spcPct val="30000"/>
              </a:spcBef>
              <a:spcAft>
                <a:spcPct val="0"/>
              </a:spcAft>
              <a:defRPr sz="1200">
                <a:solidFill>
                  <a:schemeClr val="tx1"/>
                </a:solidFill>
                <a:latin typeface="Arial" panose="020B0604020202020204" pitchFamily="34" charset="0"/>
              </a:defRPr>
            </a:lvl7pPr>
            <a:lvl8pPr marL="3612241" indent="-245885" eaLnBrk="0" fontAlgn="base" hangingPunct="0">
              <a:spcBef>
                <a:spcPct val="30000"/>
              </a:spcBef>
              <a:spcAft>
                <a:spcPct val="0"/>
              </a:spcAft>
              <a:defRPr sz="1200">
                <a:solidFill>
                  <a:schemeClr val="tx1"/>
                </a:solidFill>
                <a:latin typeface="Arial" panose="020B0604020202020204" pitchFamily="34" charset="0"/>
              </a:defRPr>
            </a:lvl8pPr>
            <a:lvl9pPr marL="4078128" indent="-2458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D4D7B3-CABD-4FC1-B08E-D72D4FEE5F97}" type="slidenum">
              <a:rPr lang="en-US" altLang="en-US" smtClean="0">
                <a:solidFill>
                  <a:prstClr val="black"/>
                </a:solidFill>
              </a:rPr>
              <a:pPr>
                <a:spcBef>
                  <a:spcPct val="0"/>
                </a:spcBef>
              </a:pPr>
              <a:t>13</a:t>
            </a:fld>
            <a:endParaRPr lang="en-US" altLang="en-US" smtClean="0">
              <a:solidFill>
                <a:prstClr val="black"/>
              </a:solidFill>
            </a:endParaRPr>
          </a:p>
        </p:txBody>
      </p:sp>
    </p:spTree>
    <p:extLst>
      <p:ext uri="{BB962C8B-B14F-4D97-AF65-F5344CB8AC3E}">
        <p14:creationId xmlns:p14="http://schemas.microsoft.com/office/powerpoint/2010/main" val="152109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2313" y="900113"/>
            <a:ext cx="3243262" cy="2432050"/>
          </a:xfrm>
        </p:spPr>
      </p:sp>
      <p:sp>
        <p:nvSpPr>
          <p:cNvPr id="3" name="Notes Placeholder 2"/>
          <p:cNvSpPr>
            <a:spLocks noGrp="1"/>
          </p:cNvSpPr>
          <p:nvPr>
            <p:ph type="body" idx="1"/>
          </p:nvPr>
        </p:nvSpPr>
        <p:spPr/>
        <p:txBody>
          <a:bodyPr/>
          <a:lstStyle/>
          <a:p>
            <a:r>
              <a:rPr lang="en-US" dirty="0" smtClean="0"/>
              <a:t>Our current</a:t>
            </a:r>
            <a:r>
              <a:rPr lang="en-US" baseline="0" dirty="0" smtClean="0"/>
              <a:t> Act has remained virtually unchanged for 43 years.  That predates cell-phones, and the common use of desk top computers. This is particularly noticeable in the procedural sections of the Act,  which require physical posting of notices in public places, listing of hearings in print journals only, and no requirements for language accessibility.</a:t>
            </a:r>
          </a:p>
          <a:p>
            <a:endParaRPr lang="en-US" baseline="0" dirty="0" smtClean="0"/>
          </a:p>
          <a:p>
            <a:r>
              <a:rPr lang="en-US" baseline="0" dirty="0" smtClean="0"/>
              <a:t>As many of you are aware, recent efforts to modernize our zoning act were defeated this past summer. </a:t>
            </a:r>
            <a:endParaRPr lang="en-US" dirty="0"/>
          </a:p>
        </p:txBody>
      </p:sp>
      <p:sp>
        <p:nvSpPr>
          <p:cNvPr id="4" name="Slide Number Placeholder 3"/>
          <p:cNvSpPr>
            <a:spLocks noGrp="1"/>
          </p:cNvSpPr>
          <p:nvPr>
            <p:ph type="sldNum" sz="quarter" idx="10"/>
          </p:nvPr>
        </p:nvSpPr>
        <p:spPr/>
        <p:txBody>
          <a:bodyPr/>
          <a:lstStyle/>
          <a:p>
            <a:fld id="{5F73F9F6-6941-4AA2-B69E-9F271B975138}"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821724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BF19F4-BE71-4836-84C7-3581D02B1E15}" type="slidenum">
              <a:rPr lang="en-US" smtClean="0"/>
              <a:t>16</a:t>
            </a:fld>
            <a:endParaRPr lang="en-US"/>
          </a:p>
        </p:txBody>
      </p:sp>
    </p:spTree>
    <p:extLst>
      <p:ext uri="{BB962C8B-B14F-4D97-AF65-F5344CB8AC3E}">
        <p14:creationId xmlns:p14="http://schemas.microsoft.com/office/powerpoint/2010/main" val="2399532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7581900" y="533400"/>
            <a:ext cx="1924050" cy="1443038"/>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979337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899025" y="668338"/>
            <a:ext cx="2403475" cy="1801812"/>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891419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anose="020B0604020202020204" pitchFamily="34" charset="0"/>
                <a:ea typeface="ＭＳ Ｐゴシック" panose="020B0600070205080204" pitchFamily="34" charset="-128"/>
              </a:rPr>
              <a:t>As part of its Housing Choice Initiative, Governor Baker also filed legislation with zoning reforms to facilitate housing production and adoption of zoning best practices by lowering voting barriers without mandating that cities and towns adopt any specific zoning practices. </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The Act would have changed state law to reduce the required vote from 2/3 “supermajority” to a simple majority for certain zoning changes. </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In addition, the legislation would have authorized adjacent municipalities to enter into agreements for sites that span multiple communities. It would have also required regular reporting on progress made towards the 135,000 new unit goal as well as how Housing Choice Communities were using their new resources.</a:t>
            </a:r>
          </a:p>
          <a:p>
            <a:endParaRPr lang="en-US" altLang="en-US" smtClean="0">
              <a:latin typeface="Arial" panose="020B0604020202020204" pitchFamily="34" charset="0"/>
              <a:ea typeface="ＭＳ Ｐゴシック" panose="020B0600070205080204" pitchFamily="34" charset="-128"/>
            </a:endParaRPr>
          </a:p>
          <a:p>
            <a:r>
              <a:rPr lang="en-US" altLang="en-US" smtClean="0">
                <a:latin typeface="Arial" panose="020B0604020202020204" pitchFamily="34" charset="0"/>
                <a:ea typeface="ＭＳ Ｐゴシック" panose="020B0600070205080204" pitchFamily="34" charset="-128"/>
              </a:rPr>
              <a:t>Although the bill received widespread support from real estate groups, housing advocates, the Mass. Municipal Associatoin, and business leaders, it did not pass by the end of the legislative session in July. It will likely be refiled in January, with opportunities to strengthen and improve </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20DA1D1-CAEF-493F-A9EC-DA2A6F2FA136}" type="slidenum">
              <a:rPr lang="en-GB" altLang="en-US" sz="1200" smtClean="0">
                <a:solidFill>
                  <a:prstClr val="black"/>
                </a:solidFill>
              </a:rPr>
              <a:pPr/>
              <a:t>54</a:t>
            </a:fld>
            <a:endParaRPr lang="en-GB" altLang="en-US" sz="1200" smtClean="0">
              <a:solidFill>
                <a:prstClr val="black"/>
              </a:solidFill>
            </a:endParaRPr>
          </a:p>
        </p:txBody>
      </p:sp>
    </p:spTree>
    <p:extLst>
      <p:ext uri="{BB962C8B-B14F-4D97-AF65-F5344CB8AC3E}">
        <p14:creationId xmlns:p14="http://schemas.microsoft.com/office/powerpoint/2010/main" val="3879260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06B97B-32E4-4C27-8D37-F118156C52E3}" type="slidenum">
              <a:rPr lang="en-GB" altLang="en-US" sz="1200" smtClean="0">
                <a:solidFill>
                  <a:prstClr val="black"/>
                </a:solidFill>
              </a:rPr>
              <a:pPr/>
              <a:t>55</a:t>
            </a:fld>
            <a:endParaRPr lang="en-GB" altLang="en-US" sz="1200" smtClean="0">
              <a:solidFill>
                <a:prstClr val="black"/>
              </a:solidFill>
            </a:endParaRPr>
          </a:p>
        </p:txBody>
      </p:sp>
    </p:spTree>
    <p:extLst>
      <p:ext uri="{BB962C8B-B14F-4D97-AF65-F5344CB8AC3E}">
        <p14:creationId xmlns:p14="http://schemas.microsoft.com/office/powerpoint/2010/main" val="543474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latin typeface="Arial" panose="020B0604020202020204" pitchFamily="34" charset="0"/>
              <a:ea typeface="ＭＳ Ｐゴシック" panose="020B0600070205080204" pitchFamily="34" charset="-128"/>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7384E2-9A9A-44BD-94AF-ECDDE26E6787}" type="slidenum">
              <a:rPr lang="en-GB" altLang="en-US" sz="1200" smtClean="0">
                <a:solidFill>
                  <a:prstClr val="black"/>
                </a:solidFill>
              </a:rPr>
              <a:pPr/>
              <a:t>56</a:t>
            </a:fld>
            <a:endParaRPr lang="en-GB" altLang="en-US" sz="1200" smtClean="0">
              <a:solidFill>
                <a:prstClr val="black"/>
              </a:solidFill>
            </a:endParaRPr>
          </a:p>
        </p:txBody>
      </p:sp>
    </p:spTree>
    <p:extLst>
      <p:ext uri="{BB962C8B-B14F-4D97-AF65-F5344CB8AC3E}">
        <p14:creationId xmlns:p14="http://schemas.microsoft.com/office/powerpoint/2010/main" val="1131926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a typeface="ＭＳ Ｐゴシック" panose="020B0600070205080204" pitchFamily="34" charset="-128"/>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BF7163D-909B-429E-A4E3-3FF3196BDCEE}" type="slidenum">
              <a:rPr lang="en-GB" altLang="en-US" sz="1200" smtClean="0">
                <a:solidFill>
                  <a:prstClr val="black"/>
                </a:solidFill>
              </a:rPr>
              <a:pPr/>
              <a:t>57</a:t>
            </a:fld>
            <a:endParaRPr lang="en-GB" altLang="en-US" sz="1200" smtClean="0">
              <a:solidFill>
                <a:prstClr val="black"/>
              </a:solidFill>
            </a:endParaRPr>
          </a:p>
        </p:txBody>
      </p:sp>
    </p:spTree>
    <p:extLst>
      <p:ext uri="{BB962C8B-B14F-4D97-AF65-F5344CB8AC3E}">
        <p14:creationId xmlns:p14="http://schemas.microsoft.com/office/powerpoint/2010/main" val="1025481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reminder for those of who</a:t>
            </a:r>
            <a:r>
              <a:rPr lang="en-US" baseline="0" dirty="0" smtClean="0"/>
              <a:t> joined us last week…</a:t>
            </a:r>
            <a:endParaRPr lang="en-US" dirty="0" smtClean="0"/>
          </a:p>
          <a:p>
            <a:endParaRPr lang="en-US" dirty="0" smtClean="0"/>
          </a:p>
          <a:p>
            <a:r>
              <a:rPr lang="en-US" dirty="0" smtClean="0"/>
              <a:t>MHP</a:t>
            </a:r>
            <a:r>
              <a:rPr lang="en-US" baseline="0" dirty="0" smtClean="0"/>
              <a:t> was c</a:t>
            </a:r>
            <a:r>
              <a:rPr lang="en-US" dirty="0" smtClean="0"/>
              <a:t>reated</a:t>
            </a:r>
            <a:r>
              <a:rPr lang="en-US" baseline="0" dirty="0" smtClean="0"/>
              <a:t> in 1985 by state statute w/ a goal to “increase the supply of affordable housing in the state” and to “work with municipalities to demonstrate new and better ways of meeting our affordable housing needs”</a:t>
            </a:r>
          </a:p>
        </p:txBody>
      </p:sp>
      <p:sp>
        <p:nvSpPr>
          <p:cNvPr id="4" name="Slide Number Placeholder 3"/>
          <p:cNvSpPr>
            <a:spLocks noGrp="1"/>
          </p:cNvSpPr>
          <p:nvPr>
            <p:ph type="sldNum" sz="quarter" idx="10"/>
          </p:nvPr>
        </p:nvSpPr>
        <p:spPr/>
        <p:txBody>
          <a:bodyPr/>
          <a:lstStyle/>
          <a:p>
            <a:fld id="{5F73F9F6-6941-4AA2-B69E-9F271B975138}" type="slidenum">
              <a:rPr lang="en-US" smtClean="0"/>
              <a:t>2</a:t>
            </a:fld>
            <a:endParaRPr lang="en-US"/>
          </a:p>
        </p:txBody>
      </p:sp>
    </p:spTree>
    <p:extLst>
      <p:ext uri="{BB962C8B-B14F-4D97-AF65-F5344CB8AC3E}">
        <p14:creationId xmlns:p14="http://schemas.microsoft.com/office/powerpoint/2010/main" val="3416084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a typeface="ＭＳ Ｐゴシック" panose="020B0600070205080204" pitchFamily="34" charset="-128"/>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04ADE1-3806-435E-A375-8EC9DA219009}" type="slidenum">
              <a:rPr lang="en-GB" altLang="en-US" sz="1200" smtClean="0">
                <a:solidFill>
                  <a:prstClr val="black"/>
                </a:solidFill>
              </a:rPr>
              <a:pPr/>
              <a:t>58</a:t>
            </a:fld>
            <a:endParaRPr lang="en-GB" altLang="en-US" sz="1200" smtClean="0">
              <a:solidFill>
                <a:prstClr val="black"/>
              </a:solidFill>
            </a:endParaRPr>
          </a:p>
        </p:txBody>
      </p:sp>
    </p:spTree>
    <p:extLst>
      <p:ext uri="{BB962C8B-B14F-4D97-AF65-F5344CB8AC3E}">
        <p14:creationId xmlns:p14="http://schemas.microsoft.com/office/powerpoint/2010/main" val="2676399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a typeface="ＭＳ Ｐゴシック" panose="020B0600070205080204" pitchFamily="34" charset="-128"/>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1D73BB4-5372-470F-A24F-D78ECCDA6EFB}" type="slidenum">
              <a:rPr lang="en-GB" altLang="en-US" sz="1200" smtClean="0">
                <a:solidFill>
                  <a:prstClr val="black"/>
                </a:solidFill>
              </a:rPr>
              <a:pPr/>
              <a:t>59</a:t>
            </a:fld>
            <a:endParaRPr lang="en-GB" altLang="en-US" sz="1200" smtClean="0">
              <a:solidFill>
                <a:prstClr val="black"/>
              </a:solidFill>
            </a:endParaRPr>
          </a:p>
        </p:txBody>
      </p:sp>
    </p:spTree>
    <p:extLst>
      <p:ext uri="{BB962C8B-B14F-4D97-AF65-F5344CB8AC3E}">
        <p14:creationId xmlns:p14="http://schemas.microsoft.com/office/powerpoint/2010/main" val="820857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a typeface="ＭＳ Ｐゴシック" panose="020B0600070205080204" pitchFamily="34" charset="-128"/>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529675B-8A6A-405D-B7AB-FAE1D0D443C1}" type="slidenum">
              <a:rPr lang="en-GB" altLang="en-US" sz="1200" smtClean="0">
                <a:solidFill>
                  <a:prstClr val="black"/>
                </a:solidFill>
              </a:rPr>
              <a:pPr/>
              <a:t>60</a:t>
            </a:fld>
            <a:endParaRPr lang="en-GB" altLang="en-US" sz="1200" smtClean="0">
              <a:solidFill>
                <a:prstClr val="black"/>
              </a:solidFill>
            </a:endParaRPr>
          </a:p>
        </p:txBody>
      </p:sp>
    </p:spTree>
    <p:extLst>
      <p:ext uri="{BB962C8B-B14F-4D97-AF65-F5344CB8AC3E}">
        <p14:creationId xmlns:p14="http://schemas.microsoft.com/office/powerpoint/2010/main" val="82175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support</a:t>
            </a:r>
            <a:r>
              <a:rPr lang="en-US" baseline="0" dirty="0" smtClean="0"/>
              <a:t> those goals through the work of four different teams:</a:t>
            </a:r>
          </a:p>
          <a:p>
            <a:pPr marL="228600" indent="-228600">
              <a:buAutoNum type="arabicPeriod"/>
            </a:pPr>
            <a:r>
              <a:rPr lang="en-US" baseline="0" dirty="0" smtClean="0"/>
              <a:t>The Community Assistance team helps communities build housing; provided assistance in one way or another to more than 335 of our 351 cities and towns.</a:t>
            </a:r>
          </a:p>
          <a:p>
            <a:pPr marL="228600" indent="-228600">
              <a:buAutoNum type="arabicPeriod"/>
            </a:pPr>
            <a:r>
              <a:rPr lang="en-US" baseline="0" dirty="0" smtClean="0"/>
              <a:t>Rental Financing – financing of more than 24,000 rental units in Massachusetts since 1990 through a state statute.</a:t>
            </a:r>
          </a:p>
          <a:p>
            <a:pPr marL="228600" indent="-228600">
              <a:buAutoNum type="arabicPeriod"/>
            </a:pPr>
            <a:r>
              <a:rPr lang="en-US" baseline="0" dirty="0" smtClean="0"/>
              <a:t>ONE Mortgage – first time homebuyer programs that has helped more than 21,000 families buy their first home.</a:t>
            </a:r>
          </a:p>
          <a:p>
            <a:pPr marL="228600" indent="-228600">
              <a:buAutoNum type="arabicPeriod"/>
            </a:pPr>
            <a:r>
              <a:rPr lang="en-US" baseline="0" dirty="0" smtClean="0"/>
              <a:t>The creation of the Center for Housing Data in April 2017.</a:t>
            </a:r>
          </a:p>
          <a:p>
            <a:pPr marL="228600" indent="-228600">
              <a:buAutoNum type="arabicPeriod"/>
            </a:pPr>
            <a:endParaRPr lang="en-US" baseline="0" dirty="0"/>
          </a:p>
          <a:p>
            <a:pPr marL="0" indent="0">
              <a:buNone/>
            </a:pPr>
            <a:r>
              <a:rPr lang="en-US" baseline="0" dirty="0" smtClean="0"/>
              <a:t>We’re hosting this sessions to provide you with information to use in upcoming meetings and conversations with, and in response, to your constituents. Here’s what we’re going to cover today:</a:t>
            </a:r>
          </a:p>
          <a:p>
            <a:pPr marL="0" indent="0">
              <a:buNone/>
            </a:pPr>
            <a:r>
              <a:rPr lang="en-US" baseline="0" dirty="0" smtClean="0"/>
              <a:t>1) we’re building less, 2) homeownership and rental prices are increasing, 3) other regions are producing more than us, 4) lack of coordination between local and regional level (like transportation and housing infrastructure) can lead to unintended consequences, 5) housing cost burden is high for all but especially the people making the least amount of money, 6) MA is leader in building subsidized affordable housing but it isn’t enough, 6) resources you can use after these sessions</a:t>
            </a:r>
          </a:p>
        </p:txBody>
      </p:sp>
      <p:sp>
        <p:nvSpPr>
          <p:cNvPr id="4" name="Slide Number Placeholder 3"/>
          <p:cNvSpPr>
            <a:spLocks noGrp="1"/>
          </p:cNvSpPr>
          <p:nvPr>
            <p:ph type="sldNum" sz="quarter" idx="10"/>
          </p:nvPr>
        </p:nvSpPr>
        <p:spPr/>
        <p:txBody>
          <a:bodyPr/>
          <a:lstStyle/>
          <a:p>
            <a:fld id="{5F73F9F6-6941-4AA2-B69E-9F271B975138}" type="slidenum">
              <a:rPr lang="en-US" smtClean="0"/>
              <a:t>3</a:t>
            </a:fld>
            <a:endParaRPr lang="en-US"/>
          </a:p>
        </p:txBody>
      </p:sp>
    </p:spTree>
    <p:extLst>
      <p:ext uri="{BB962C8B-B14F-4D97-AF65-F5344CB8AC3E}">
        <p14:creationId xmlns:p14="http://schemas.microsoft.com/office/powerpoint/2010/main" val="2602728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7586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Population doubled from 10,065</a:t>
            </a:r>
            <a:r>
              <a:rPr lang="en-US" baseline="0" dirty="0" smtClean="0"/>
              <a:t> in 1980 to 19,627 in 2010</a:t>
            </a:r>
          </a:p>
          <a:p>
            <a:endParaRPr lang="en-US" baseline="0" dirty="0" smtClean="0"/>
          </a:p>
          <a:p>
            <a:r>
              <a:rPr lang="en-US" baseline="0" dirty="0" smtClean="0"/>
              <a:t>Similar communities in MA:</a:t>
            </a:r>
          </a:p>
          <a:p>
            <a:r>
              <a:rPr lang="en-US" baseline="0" dirty="0" smtClean="0"/>
              <a:t>-Norton (12,690 in 1980 to 19,031 in 2010)</a:t>
            </a:r>
          </a:p>
          <a:p>
            <a:r>
              <a:rPr lang="en-US" dirty="0" smtClean="0"/>
              <a:t>-Sandwich</a:t>
            </a:r>
            <a:r>
              <a:rPr lang="en-US" baseline="0" dirty="0" smtClean="0"/>
              <a:t> (8,727 in 1980 to 20,673 in 2010) </a:t>
            </a:r>
            <a:r>
              <a:rPr lang="en-US" baseline="0" dirty="0" smtClean="0">
                <a:sym typeface="Wingdings" panose="05000000000000000000" pitchFamily="2" charset="2"/>
              </a:rPr>
              <a:t> more than doubled!</a:t>
            </a:r>
          </a:p>
          <a:p>
            <a:r>
              <a:rPr lang="en-US" dirty="0" smtClean="0"/>
              <a:t>-Westford (13,434 in 1980 to 21,951 in 2010)</a:t>
            </a:r>
            <a:endParaRPr lang="en-US" dirty="0"/>
          </a:p>
        </p:txBody>
      </p:sp>
      <p:sp>
        <p:nvSpPr>
          <p:cNvPr id="4" name="Slide Number Placeholder 3"/>
          <p:cNvSpPr>
            <a:spLocks noGrp="1"/>
          </p:cNvSpPr>
          <p:nvPr>
            <p:ph type="sldNum" sz="quarter" idx="10"/>
          </p:nvPr>
        </p:nvSpPr>
        <p:spPr/>
        <p:txBody>
          <a:bodyPr/>
          <a:lstStyle/>
          <a:p>
            <a:fld id="{59BF19F4-BE71-4836-84C7-3581D02B1E15}" type="slidenum">
              <a:rPr lang="en-US" smtClean="0"/>
              <a:t>5</a:t>
            </a:fld>
            <a:endParaRPr lang="en-US"/>
          </a:p>
        </p:txBody>
      </p:sp>
    </p:spTree>
    <p:extLst>
      <p:ext uri="{BB962C8B-B14F-4D97-AF65-F5344CB8AC3E}">
        <p14:creationId xmlns:p14="http://schemas.microsoft.com/office/powerpoint/2010/main" val="216739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So those</a:t>
            </a:r>
            <a:r>
              <a:rPr lang="en-US" sz="1200" kern="1200" baseline="0" dirty="0" smtClean="0">
                <a:solidFill>
                  <a:schemeClr val="tx1"/>
                </a:solidFill>
                <a:effectLst/>
                <a:latin typeface="+mn-lt"/>
                <a:ea typeface="+mn-ea"/>
                <a:cs typeface="+mn-cs"/>
              </a:rPr>
              <a:t> are the challenges we face today related to housing. Our goal with this session and future sessions is to provide you with the information, resources and tools to take action in your district or be able to better respond to consistent questions related to housing.</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One-stop shop for data so that you don’t have to hunt down the individual pieces</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Coaching text</a:t>
            </a:r>
            <a:endParaRPr lang="en-US" sz="12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Grab-and-go graphics</a:t>
            </a:r>
            <a:endParaRPr lang="en-US" sz="12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Data downloads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Responsive to its users</a:t>
            </a:r>
            <a:endParaRPr lang="en-US" sz="12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Multiple data sources</a:t>
            </a:r>
            <a:endParaRPr lang="en-US" dirty="0" smtClean="0"/>
          </a:p>
          <a:p>
            <a:endParaRPr lang="en-US" dirty="0" smtClean="0"/>
          </a:p>
          <a:p>
            <a:r>
              <a:rPr lang="en-US" dirty="0" smtClean="0"/>
              <a:t>Last week</a:t>
            </a:r>
            <a:r>
              <a:rPr lang="en-US" baseline="0" dirty="0" smtClean="0"/>
              <a:t> we got a big bump in people visiting the website after this session. For those of you who visited, I’d love to hear what you learned and if you were able to find any information that was useful for your work last week.</a:t>
            </a:r>
            <a:endParaRPr lang="en-US" dirty="0"/>
          </a:p>
        </p:txBody>
      </p:sp>
      <p:sp>
        <p:nvSpPr>
          <p:cNvPr id="4" name="Slide Number Placeholder 3"/>
          <p:cNvSpPr>
            <a:spLocks noGrp="1"/>
          </p:cNvSpPr>
          <p:nvPr>
            <p:ph type="sldNum" sz="quarter" idx="10"/>
          </p:nvPr>
        </p:nvSpPr>
        <p:spPr/>
        <p:txBody>
          <a:bodyPr/>
          <a:lstStyle/>
          <a:p>
            <a:fld id="{59BF19F4-BE71-4836-84C7-3581D02B1E15}" type="slidenum">
              <a:rPr lang="en-US" smtClean="0"/>
              <a:t>6</a:t>
            </a:fld>
            <a:endParaRPr lang="en-US"/>
          </a:p>
        </p:txBody>
      </p:sp>
    </p:spTree>
    <p:extLst>
      <p:ext uri="{BB962C8B-B14F-4D97-AF65-F5344CB8AC3E}">
        <p14:creationId xmlns:p14="http://schemas.microsoft.com/office/powerpoint/2010/main" val="212147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you’re scrolled through </a:t>
            </a:r>
            <a:r>
              <a:rPr lang="en-US" baseline="0" dirty="0" err="1" smtClean="0"/>
              <a:t>DataTown</a:t>
            </a:r>
            <a:r>
              <a:rPr lang="en-US" baseline="0" dirty="0" smtClean="0"/>
              <a:t>, maybe you used a few graphics in a presentation or as backup in a meeting. People are on board w/ thinking about housing. GREAT! But what do you do next. Well that’s where the Housing Toolbox website comes in.</a:t>
            </a:r>
          </a:p>
          <a:p>
            <a:endParaRPr lang="en-US" baseline="0" dirty="0" smtClean="0"/>
          </a:p>
          <a:p>
            <a:r>
              <a:rPr lang="en-US" baseline="0" dirty="0" smtClean="0"/>
              <a:t>Created in 2017 in partnership with MHP and CHAPA, the Housing Toolbox website is the place to </a:t>
            </a:r>
            <a:r>
              <a:rPr lang="en-US" dirty="0" smtClean="0"/>
              <a:t>go when you don’t know how/where/what</a:t>
            </a:r>
            <a:r>
              <a:rPr lang="en-US" baseline="0" dirty="0" smtClean="0"/>
              <a:t> to start the conversation AND when you’re looking for specific resources.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Provides the context, explains all the resources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list the tools that are available so that communities can </a:t>
            </a:r>
            <a:r>
              <a:rPr lang="en-US" sz="1200" b="1" kern="1200" dirty="0" smtClean="0">
                <a:solidFill>
                  <a:schemeClr val="tx1"/>
                </a:solidFill>
                <a:effectLst/>
                <a:latin typeface="+mn-lt"/>
                <a:ea typeface="+mn-ea"/>
                <a:cs typeface="+mn-cs"/>
              </a:rPr>
              <a:t>spring into action. </a:t>
            </a:r>
            <a:r>
              <a:rPr lang="en-US" sz="1200" b="0" kern="1200" dirty="0" smtClean="0">
                <a:solidFill>
                  <a:schemeClr val="tx1"/>
                </a:solidFill>
                <a:effectLst/>
                <a:latin typeface="+mn-lt"/>
                <a:ea typeface="+mn-ea"/>
                <a:cs typeface="+mn-cs"/>
              </a:rPr>
              <a:t>Sections include:</a:t>
            </a:r>
          </a:p>
          <a:p>
            <a:pPr lvl="0"/>
            <a:r>
              <a:rPr lang="en-US" sz="1200" b="1" u="none" strike="noStrike" kern="1200" dirty="0" smtClean="0">
                <a:solidFill>
                  <a:schemeClr val="tx1"/>
                </a:solidFill>
                <a:effectLst/>
                <a:latin typeface="+mn-lt"/>
                <a:ea typeface="+mn-ea"/>
                <a:cs typeface="+mn-cs"/>
                <a:hlinkClick r:id="rId3"/>
              </a:rPr>
              <a:t>Assessing Needs</a:t>
            </a:r>
            <a:endParaRPr lang="en-US" sz="1200" b="0" u="none" strike="noStrike" kern="1200" dirty="0" smtClean="0">
              <a:solidFill>
                <a:schemeClr val="tx1"/>
              </a:solidFill>
              <a:effectLst/>
              <a:latin typeface="+mn-lt"/>
              <a:ea typeface="+mn-ea"/>
              <a:cs typeface="+mn-cs"/>
            </a:endParaRPr>
          </a:p>
          <a:p>
            <a:pPr lvl="0"/>
            <a:r>
              <a:rPr lang="en-US" sz="1200" b="1" u="none" strike="noStrike" kern="1200" dirty="0" smtClean="0">
                <a:solidFill>
                  <a:schemeClr val="tx1"/>
                </a:solidFill>
                <a:effectLst/>
                <a:latin typeface="+mn-lt"/>
                <a:ea typeface="+mn-ea"/>
                <a:cs typeface="+mn-cs"/>
                <a:hlinkClick r:id="rId4"/>
              </a:rPr>
              <a:t>Local Support</a:t>
            </a:r>
            <a:endParaRPr lang="en-US" sz="1200" b="0" u="none" strike="noStrike" kern="1200" dirty="0" smtClean="0">
              <a:solidFill>
                <a:schemeClr val="tx1"/>
              </a:solidFill>
              <a:effectLst/>
              <a:latin typeface="+mn-lt"/>
              <a:ea typeface="+mn-ea"/>
              <a:cs typeface="+mn-cs"/>
            </a:endParaRPr>
          </a:p>
          <a:p>
            <a:pPr lvl="0"/>
            <a:r>
              <a:rPr lang="en-US" sz="1200" b="1" u="none" strike="noStrike" kern="1200" dirty="0" smtClean="0">
                <a:solidFill>
                  <a:schemeClr val="tx1"/>
                </a:solidFill>
                <a:effectLst/>
                <a:latin typeface="+mn-lt"/>
                <a:ea typeface="+mn-ea"/>
                <a:cs typeface="+mn-cs"/>
                <a:hlinkClick r:id="rId5"/>
              </a:rPr>
              <a:t>Zoning and Land Use</a:t>
            </a:r>
            <a:endParaRPr lang="en-US" sz="1200" b="0" u="none" strike="noStrike" kern="1200" dirty="0" smtClean="0">
              <a:solidFill>
                <a:schemeClr val="tx1"/>
              </a:solidFill>
              <a:effectLst/>
              <a:latin typeface="+mn-lt"/>
              <a:ea typeface="+mn-ea"/>
              <a:cs typeface="+mn-cs"/>
            </a:endParaRPr>
          </a:p>
          <a:p>
            <a:pPr lvl="0"/>
            <a:r>
              <a:rPr lang="en-US" sz="1200" b="1" u="none" strike="noStrike" kern="1200" dirty="0" smtClean="0">
                <a:solidFill>
                  <a:schemeClr val="tx1"/>
                </a:solidFill>
                <a:effectLst/>
                <a:latin typeface="+mn-lt"/>
                <a:ea typeface="+mn-ea"/>
                <a:cs typeface="+mn-cs"/>
                <a:hlinkClick r:id="rId6"/>
              </a:rPr>
              <a:t>Fair Housing</a:t>
            </a:r>
            <a:endParaRPr lang="en-US" sz="1200" b="0" u="none" strike="noStrike" kern="1200" dirty="0" smtClean="0">
              <a:solidFill>
                <a:schemeClr val="tx1"/>
              </a:solidFill>
              <a:effectLst/>
              <a:latin typeface="+mn-lt"/>
              <a:ea typeface="+mn-ea"/>
              <a:cs typeface="+mn-cs"/>
            </a:endParaRPr>
          </a:p>
          <a:p>
            <a:pPr lvl="0"/>
            <a:r>
              <a:rPr lang="en-US" sz="1200" b="1" u="none" strike="noStrike" kern="1200" dirty="0" smtClean="0">
                <a:solidFill>
                  <a:schemeClr val="tx1"/>
                </a:solidFill>
                <a:effectLst/>
                <a:latin typeface="+mn-lt"/>
                <a:ea typeface="+mn-ea"/>
                <a:cs typeface="+mn-cs"/>
                <a:hlinkClick r:id="rId7"/>
              </a:rPr>
              <a:t>Housing Development Process</a:t>
            </a:r>
            <a:endParaRPr lang="en-US" sz="1200" b="0" u="none" strike="noStrike" kern="1200" dirty="0" smtClean="0">
              <a:solidFill>
                <a:schemeClr val="tx1"/>
              </a:solidFill>
              <a:effectLst/>
              <a:latin typeface="+mn-lt"/>
              <a:ea typeface="+mn-ea"/>
              <a:cs typeface="+mn-cs"/>
            </a:endParaRPr>
          </a:p>
          <a:p>
            <a:pPr lvl="0"/>
            <a:r>
              <a:rPr lang="en-US" sz="1200" b="1" u="none" strike="noStrike" kern="1200" dirty="0" smtClean="0">
                <a:solidFill>
                  <a:schemeClr val="tx1"/>
                </a:solidFill>
                <a:effectLst/>
                <a:latin typeface="+mn-lt"/>
                <a:ea typeface="+mn-ea"/>
                <a:cs typeface="+mn-cs"/>
                <a:hlinkClick r:id="rId8"/>
              </a:rPr>
              <a:t>Financing </a:t>
            </a:r>
            <a:r>
              <a:rPr lang="en-US" sz="1200" b="1" u="none" strike="noStrike" kern="1200" smtClean="0">
                <a:solidFill>
                  <a:schemeClr val="tx1"/>
                </a:solidFill>
                <a:effectLst/>
                <a:latin typeface="+mn-lt"/>
                <a:ea typeface="+mn-ea"/>
                <a:cs typeface="+mn-cs"/>
                <a:hlinkClick r:id="rId8"/>
              </a:rPr>
              <a:t>and Funding</a:t>
            </a:r>
            <a:endParaRPr lang="en-US" sz="1200" b="0" u="none" strike="noStrike" kern="1200" smtClean="0">
              <a:solidFill>
                <a:schemeClr val="tx1"/>
              </a:solidFill>
              <a:effectLst/>
              <a:latin typeface="+mn-lt"/>
              <a:ea typeface="+mn-ea"/>
              <a:cs typeface="+mn-cs"/>
            </a:endParaRPr>
          </a:p>
          <a:p>
            <a:pPr lvl="0"/>
            <a:r>
              <a:rPr lang="en-US" sz="1200" b="1" kern="1200" smtClean="0">
                <a:solidFill>
                  <a:schemeClr val="tx1"/>
                </a:solidFill>
                <a:effectLst/>
                <a:latin typeface="+mn-lt"/>
                <a:ea typeface="+mn-ea"/>
                <a:cs typeface="+mn-cs"/>
              </a:rPr>
              <a:t>Case </a:t>
            </a:r>
            <a:r>
              <a:rPr lang="en-US" sz="1200" b="1" kern="1200" dirty="0" smtClean="0">
                <a:solidFill>
                  <a:schemeClr val="tx1"/>
                </a:solidFill>
                <a:effectLst/>
                <a:latin typeface="+mn-lt"/>
                <a:ea typeface="+mn-ea"/>
                <a:cs typeface="+mn-cs"/>
              </a:rPr>
              <a:t>studies and best practices</a:t>
            </a:r>
            <a:r>
              <a:rPr lang="en-US" sz="1200" kern="1200" dirty="0" smtClean="0">
                <a:solidFill>
                  <a:schemeClr val="tx1"/>
                </a:solidFill>
                <a:effectLst/>
                <a:latin typeface="+mn-lt"/>
                <a:ea typeface="+mn-ea"/>
                <a:cs typeface="+mn-cs"/>
              </a:rPr>
              <a:t> – Natick, Scituate and Orleans</a:t>
            </a:r>
          </a:p>
          <a:p>
            <a:pPr lvl="0"/>
            <a:r>
              <a:rPr lang="en-US" sz="1200" kern="1200" dirty="0" smtClean="0">
                <a:solidFill>
                  <a:schemeClr val="tx1"/>
                </a:solidFill>
                <a:effectLst/>
                <a:latin typeface="+mn-lt"/>
                <a:ea typeface="+mn-ea"/>
                <a:cs typeface="+mn-cs"/>
              </a:rPr>
              <a:t>Resources – </a:t>
            </a:r>
            <a:r>
              <a:rPr lang="en-US" sz="1200" b="1" kern="1200" dirty="0" smtClean="0">
                <a:solidFill>
                  <a:schemeClr val="tx1"/>
                </a:solidFill>
                <a:effectLst/>
                <a:latin typeface="+mn-lt"/>
                <a:ea typeface="+mn-ea"/>
                <a:cs typeface="+mn-cs"/>
              </a:rPr>
              <a:t>Local Action Units (LAU) guide is new</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BF19F4-BE71-4836-84C7-3581D02B1E15}" type="slidenum">
              <a:rPr lang="en-US" smtClean="0"/>
              <a:t>7</a:t>
            </a:fld>
            <a:endParaRPr lang="en-US"/>
          </a:p>
        </p:txBody>
      </p:sp>
    </p:spTree>
    <p:extLst>
      <p:ext uri="{BB962C8B-B14F-4D97-AF65-F5344CB8AC3E}">
        <p14:creationId xmlns:p14="http://schemas.microsoft.com/office/powerpoint/2010/main" val="3351289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a:t>
            </a:r>
            <a:r>
              <a:rPr lang="en-US" baseline="0" dirty="0" smtClean="0"/>
              <a:t> quick reminder that we’ll </a:t>
            </a:r>
            <a:r>
              <a:rPr lang="en-US" dirty="0" smtClean="0"/>
              <a:t>be featuring all</a:t>
            </a:r>
            <a:r>
              <a:rPr lang="en-US" baseline="0" dirty="0" smtClean="0"/>
              <a:t> the resources mentioned in all session, as well as all presentations, on the Housing Toolbox website. Just click on the menu at the top of the page and select “legislative briefings.”</a:t>
            </a:r>
            <a:endParaRPr lang="en-US" dirty="0"/>
          </a:p>
        </p:txBody>
      </p:sp>
      <p:sp>
        <p:nvSpPr>
          <p:cNvPr id="4" name="Slide Number Placeholder 3"/>
          <p:cNvSpPr>
            <a:spLocks noGrp="1"/>
          </p:cNvSpPr>
          <p:nvPr>
            <p:ph type="sldNum" sz="quarter" idx="10"/>
          </p:nvPr>
        </p:nvSpPr>
        <p:spPr/>
        <p:txBody>
          <a:bodyPr/>
          <a:lstStyle/>
          <a:p>
            <a:fld id="{59BF19F4-BE71-4836-84C7-3581D02B1E15}" type="slidenum">
              <a:rPr lang="en-US" smtClean="0"/>
              <a:t>8</a:t>
            </a:fld>
            <a:endParaRPr lang="en-US"/>
          </a:p>
        </p:txBody>
      </p:sp>
    </p:spTree>
    <p:extLst>
      <p:ext uri="{BB962C8B-B14F-4D97-AF65-F5344CB8AC3E}">
        <p14:creationId xmlns:p14="http://schemas.microsoft.com/office/powerpoint/2010/main" val="3108035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2313" y="900113"/>
            <a:ext cx="3243262" cy="243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73F9F6-6941-4AA2-B69E-9F271B975138}"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076741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1364498-6899-4947-8D28-00BF66C21F0A}"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46655-7E8F-4657-96E1-A1C365D8591C}" type="slidenum">
              <a:rPr lang="en-US" smtClean="0"/>
              <a:t>‹#›</a:t>
            </a:fld>
            <a:endParaRPr lang="en-US"/>
          </a:p>
        </p:txBody>
      </p:sp>
    </p:spTree>
    <p:extLst>
      <p:ext uri="{BB962C8B-B14F-4D97-AF65-F5344CB8AC3E}">
        <p14:creationId xmlns:p14="http://schemas.microsoft.com/office/powerpoint/2010/main" val="46940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364498-6899-4947-8D28-00BF66C21F0A}"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46655-7E8F-4657-96E1-A1C365D8591C}" type="slidenum">
              <a:rPr lang="en-US" smtClean="0"/>
              <a:t>‹#›</a:t>
            </a:fld>
            <a:endParaRPr lang="en-US"/>
          </a:p>
        </p:txBody>
      </p:sp>
    </p:spTree>
    <p:extLst>
      <p:ext uri="{BB962C8B-B14F-4D97-AF65-F5344CB8AC3E}">
        <p14:creationId xmlns:p14="http://schemas.microsoft.com/office/powerpoint/2010/main" val="147332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364498-6899-4947-8D28-00BF66C21F0A}"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46655-7E8F-4657-96E1-A1C365D8591C}" type="slidenum">
              <a:rPr lang="en-US" smtClean="0"/>
              <a:t>‹#›</a:t>
            </a:fld>
            <a:endParaRPr lang="en-US"/>
          </a:p>
        </p:txBody>
      </p:sp>
    </p:spTree>
    <p:extLst>
      <p:ext uri="{BB962C8B-B14F-4D97-AF65-F5344CB8AC3E}">
        <p14:creationId xmlns:p14="http://schemas.microsoft.com/office/powerpoint/2010/main" val="1600483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173355" y="243841"/>
            <a:ext cx="879348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kumimoji="0" lang="en-US" sz="54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buNone/>
              <a:defRPr sz="1650">
                <a:solidFill>
                  <a:schemeClr val="accent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96DFF08F-DC6B-4601-B491-B0F83F6DD2DA}" type="datetimeFigureOut">
              <a:rPr lang="en-US" dirty="0">
                <a:solidFill>
                  <a:srgbClr val="DF5327"/>
                </a:solidFill>
              </a:rPr>
              <a:pPr/>
              <a:t>7/31/2019</a:t>
            </a:fld>
            <a:endParaRPr lang="en-US" dirty="0">
              <a:solidFill>
                <a:srgbClr val="DF5327"/>
              </a:solidFill>
            </a:endParaRPr>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dirty="0">
              <a:solidFill>
                <a:srgbClr val="DF5327"/>
              </a:solidFill>
            </a:endParaRP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FAB73BC-B049-4115-A692-8D63A059BFB8}" type="slidenum">
              <a:rPr lang="en-US" dirty="0">
                <a:solidFill>
                  <a:srgbClr val="DF5327"/>
                </a:solidFill>
              </a:rPr>
              <a:pPr/>
              <a:t>‹#›</a:t>
            </a:fld>
            <a:endParaRPr lang="en-US" dirty="0">
              <a:solidFill>
                <a:srgbClr val="DF5327"/>
              </a:solidFill>
            </a:endParaRPr>
          </a:p>
        </p:txBody>
      </p:sp>
      <p:cxnSp>
        <p:nvCxnSpPr>
          <p:cNvPr id="8" name="Straight Connector 7"/>
          <p:cNvCxnSpPr/>
          <p:nvPr/>
        </p:nvCxnSpPr>
        <p:spPr>
          <a:xfrm>
            <a:off x="1483995" y="3733800"/>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305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DF5327"/>
                </a:solidFill>
              </a:rPr>
              <a:pPr/>
              <a:t>7/31/2019</a:t>
            </a:fld>
            <a:endParaRPr lang="en-US" dirty="0">
              <a:solidFill>
                <a:srgbClr val="DF5327"/>
              </a:solidFill>
            </a:endParaRPr>
          </a:p>
        </p:txBody>
      </p:sp>
      <p:sp>
        <p:nvSpPr>
          <p:cNvPr id="5" name="Footer Placeholder 4"/>
          <p:cNvSpPr>
            <a:spLocks noGrp="1"/>
          </p:cNvSpPr>
          <p:nvPr>
            <p:ph type="ftr" sz="quarter" idx="11"/>
          </p:nvPr>
        </p:nvSpPr>
        <p:spPr/>
        <p:txBody>
          <a:bodyPr/>
          <a:lstStyle/>
          <a:p>
            <a:endParaRPr lang="en-US" dirty="0">
              <a:solidFill>
                <a:srgbClr val="DF5327"/>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DF5327"/>
                </a:solidFill>
              </a:rPr>
              <a:pPr/>
              <a:t>‹#›</a:t>
            </a:fld>
            <a:endParaRPr lang="en-US" dirty="0">
              <a:solidFill>
                <a:srgbClr val="DF5327"/>
              </a:solidFill>
            </a:endParaRPr>
          </a:p>
        </p:txBody>
      </p:sp>
    </p:spTree>
    <p:extLst>
      <p:ext uri="{BB962C8B-B14F-4D97-AF65-F5344CB8AC3E}">
        <p14:creationId xmlns:p14="http://schemas.microsoft.com/office/powerpoint/2010/main" val="377391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marL="0" algn="ctr" defTabSz="685800" rtl="0" eaLnBrk="1" latinLnBrk="0" hangingPunct="1">
              <a:lnSpc>
                <a:spcPct val="85000"/>
              </a:lnSpc>
              <a:spcBef>
                <a:spcPct val="0"/>
              </a:spcBef>
              <a:buNone/>
              <a:defRPr kumimoji="0" lang="en-US" sz="54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65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DF5327"/>
                </a:solidFill>
              </a:rPr>
              <a:pPr/>
              <a:t>7/31/2019</a:t>
            </a:fld>
            <a:endParaRPr lang="en-US" dirty="0">
              <a:solidFill>
                <a:srgbClr val="DF5327"/>
              </a:solidFill>
            </a:endParaRPr>
          </a:p>
        </p:txBody>
      </p:sp>
      <p:sp>
        <p:nvSpPr>
          <p:cNvPr id="5" name="Footer Placeholder 4"/>
          <p:cNvSpPr>
            <a:spLocks noGrp="1"/>
          </p:cNvSpPr>
          <p:nvPr>
            <p:ph type="ftr" sz="quarter" idx="11"/>
          </p:nvPr>
        </p:nvSpPr>
        <p:spPr/>
        <p:txBody>
          <a:bodyPr/>
          <a:lstStyle/>
          <a:p>
            <a:endParaRPr lang="en-US" dirty="0">
              <a:solidFill>
                <a:srgbClr val="DF5327"/>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DF5327"/>
                </a:solidFill>
              </a:rPr>
              <a:pPr/>
              <a:t>‹#›</a:t>
            </a:fld>
            <a:endParaRPr lang="en-US" dirty="0">
              <a:solidFill>
                <a:srgbClr val="DF5327"/>
              </a:solidFill>
            </a:endParaRPr>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65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DF5327"/>
                </a:solidFill>
              </a:rPr>
              <a:pPr/>
              <a:t>7/31/2019</a:t>
            </a:fld>
            <a:endParaRPr lang="en-US" dirty="0">
              <a:solidFill>
                <a:srgbClr val="DF5327"/>
              </a:solidFill>
            </a:endParaRPr>
          </a:p>
        </p:txBody>
      </p:sp>
      <p:sp>
        <p:nvSpPr>
          <p:cNvPr id="6" name="Footer Placeholder 5"/>
          <p:cNvSpPr>
            <a:spLocks noGrp="1"/>
          </p:cNvSpPr>
          <p:nvPr>
            <p:ph type="ftr" sz="quarter" idx="11"/>
          </p:nvPr>
        </p:nvSpPr>
        <p:spPr/>
        <p:txBody>
          <a:bodyPr/>
          <a:lstStyle/>
          <a:p>
            <a:endParaRPr lang="en-US" dirty="0">
              <a:solidFill>
                <a:srgbClr val="DF5327"/>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DF5327"/>
                </a:solidFill>
              </a:rPr>
              <a:pPr/>
              <a:t>‹#›</a:t>
            </a:fld>
            <a:endParaRPr lang="en-US" dirty="0">
              <a:solidFill>
                <a:srgbClr val="DF5327"/>
              </a:solidFill>
            </a:endParaRPr>
          </a:p>
        </p:txBody>
      </p:sp>
    </p:spTree>
    <p:extLst>
      <p:ext uri="{BB962C8B-B14F-4D97-AF65-F5344CB8AC3E}">
        <p14:creationId xmlns:p14="http://schemas.microsoft.com/office/powerpoint/2010/main" val="3555832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solidFill>
                  <a:srgbClr val="DF5327"/>
                </a:solidFill>
              </a:rPr>
              <a:pPr/>
              <a:t>7/31/2019</a:t>
            </a:fld>
            <a:endParaRPr lang="en-US" dirty="0">
              <a:solidFill>
                <a:srgbClr val="DF5327"/>
              </a:solidFill>
            </a:endParaRPr>
          </a:p>
        </p:txBody>
      </p:sp>
      <p:sp>
        <p:nvSpPr>
          <p:cNvPr id="8" name="Footer Placeholder 7"/>
          <p:cNvSpPr>
            <a:spLocks noGrp="1"/>
          </p:cNvSpPr>
          <p:nvPr>
            <p:ph type="ftr" sz="quarter" idx="11"/>
          </p:nvPr>
        </p:nvSpPr>
        <p:spPr/>
        <p:txBody>
          <a:bodyPr/>
          <a:lstStyle/>
          <a:p>
            <a:endParaRPr lang="en-US" dirty="0">
              <a:solidFill>
                <a:srgbClr val="DF5327"/>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DF5327"/>
                </a:solidFill>
              </a:rPr>
              <a:pPr/>
              <a:t>‹#›</a:t>
            </a:fld>
            <a:endParaRPr lang="en-US" dirty="0">
              <a:solidFill>
                <a:srgbClr val="DF5327"/>
              </a:solidFill>
            </a:endParaRPr>
          </a:p>
        </p:txBody>
      </p:sp>
    </p:spTree>
    <p:extLst>
      <p:ext uri="{BB962C8B-B14F-4D97-AF65-F5344CB8AC3E}">
        <p14:creationId xmlns:p14="http://schemas.microsoft.com/office/powerpoint/2010/main" val="4014017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solidFill>
                  <a:srgbClr val="DF5327"/>
                </a:solidFill>
              </a:rPr>
              <a:pPr/>
              <a:t>7/31/2019</a:t>
            </a:fld>
            <a:endParaRPr lang="en-US" dirty="0">
              <a:solidFill>
                <a:srgbClr val="DF5327"/>
              </a:solidFill>
            </a:endParaRPr>
          </a:p>
        </p:txBody>
      </p:sp>
      <p:sp>
        <p:nvSpPr>
          <p:cNvPr id="4" name="Footer Placeholder 3"/>
          <p:cNvSpPr>
            <a:spLocks noGrp="1"/>
          </p:cNvSpPr>
          <p:nvPr>
            <p:ph type="ftr" sz="quarter" idx="11"/>
          </p:nvPr>
        </p:nvSpPr>
        <p:spPr/>
        <p:txBody>
          <a:bodyPr/>
          <a:lstStyle/>
          <a:p>
            <a:endParaRPr lang="en-US" dirty="0">
              <a:solidFill>
                <a:srgbClr val="DF5327"/>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srgbClr val="DF5327"/>
                </a:solidFill>
              </a:rPr>
              <a:pPr/>
              <a:t>‹#›</a:t>
            </a:fld>
            <a:endParaRPr lang="en-US" dirty="0">
              <a:solidFill>
                <a:srgbClr val="DF5327"/>
              </a:solidFill>
            </a:endParaRPr>
          </a:p>
        </p:txBody>
      </p:sp>
    </p:spTree>
    <p:extLst>
      <p:ext uri="{BB962C8B-B14F-4D97-AF65-F5344CB8AC3E}">
        <p14:creationId xmlns:p14="http://schemas.microsoft.com/office/powerpoint/2010/main" val="3402715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solidFill>
                  <a:srgbClr val="DF5327"/>
                </a:solidFill>
              </a:rPr>
              <a:pPr/>
              <a:t>7/31/2019</a:t>
            </a:fld>
            <a:endParaRPr lang="en-US" dirty="0">
              <a:solidFill>
                <a:srgbClr val="DF5327"/>
              </a:solidFill>
            </a:endParaRPr>
          </a:p>
        </p:txBody>
      </p:sp>
      <p:sp>
        <p:nvSpPr>
          <p:cNvPr id="3" name="Footer Placeholder 2"/>
          <p:cNvSpPr>
            <a:spLocks noGrp="1"/>
          </p:cNvSpPr>
          <p:nvPr>
            <p:ph type="ftr" sz="quarter" idx="11"/>
          </p:nvPr>
        </p:nvSpPr>
        <p:spPr/>
        <p:txBody>
          <a:bodyPr/>
          <a:lstStyle/>
          <a:p>
            <a:endParaRPr lang="en-US" dirty="0">
              <a:solidFill>
                <a:srgbClr val="DF5327"/>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srgbClr val="DF5327"/>
                </a:solidFill>
              </a:rPr>
              <a:pPr/>
              <a:t>‹#›</a:t>
            </a:fld>
            <a:endParaRPr lang="en-US" dirty="0">
              <a:solidFill>
                <a:srgbClr val="DF5327"/>
              </a:solidFill>
            </a:endParaRPr>
          </a:p>
        </p:txBody>
      </p:sp>
    </p:spTree>
    <p:extLst>
      <p:ext uri="{BB962C8B-B14F-4D97-AF65-F5344CB8AC3E}">
        <p14:creationId xmlns:p14="http://schemas.microsoft.com/office/powerpoint/2010/main" val="2734526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9489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Content Placeholder 2"/>
          <p:cNvSpPr>
            <a:spLocks noGrp="1"/>
          </p:cNvSpPr>
          <p:nvPr>
            <p:ph idx="1"/>
          </p:nvPr>
        </p:nvSpPr>
        <p:spPr>
          <a:xfrm>
            <a:off x="4389119" y="1097280"/>
            <a:ext cx="3909060"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7250" y="2834640"/>
            <a:ext cx="2948940" cy="301752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DF5327"/>
                </a:solidFill>
              </a:rPr>
              <a:pPr/>
              <a:t>7/31/2019</a:t>
            </a:fld>
            <a:endParaRPr lang="en-US" dirty="0">
              <a:solidFill>
                <a:srgbClr val="DF5327"/>
              </a:solidFill>
            </a:endParaRPr>
          </a:p>
        </p:txBody>
      </p:sp>
      <p:sp>
        <p:nvSpPr>
          <p:cNvPr id="6" name="Footer Placeholder 5"/>
          <p:cNvSpPr>
            <a:spLocks noGrp="1"/>
          </p:cNvSpPr>
          <p:nvPr>
            <p:ph type="ftr" sz="quarter" idx="11"/>
          </p:nvPr>
        </p:nvSpPr>
        <p:spPr/>
        <p:txBody>
          <a:bodyPr/>
          <a:lstStyle/>
          <a:p>
            <a:endParaRPr lang="en-US" dirty="0">
              <a:solidFill>
                <a:srgbClr val="DF5327"/>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DF5327"/>
                </a:solidFill>
              </a:rPr>
              <a:pPr/>
              <a:t>‹#›</a:t>
            </a:fld>
            <a:endParaRPr lang="en-US" dirty="0">
              <a:solidFill>
                <a:srgbClr val="DF5327"/>
              </a:solidFill>
            </a:endParaRPr>
          </a:p>
        </p:txBody>
      </p:sp>
    </p:spTree>
    <p:extLst>
      <p:ext uri="{BB962C8B-B14F-4D97-AF65-F5344CB8AC3E}">
        <p14:creationId xmlns:p14="http://schemas.microsoft.com/office/powerpoint/2010/main" val="3166840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364498-6899-4947-8D28-00BF66C21F0A}"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46655-7E8F-4657-96E1-A1C365D8591C}" type="slidenum">
              <a:rPr lang="en-US" smtClean="0"/>
              <a:t>‹#›</a:t>
            </a:fld>
            <a:endParaRPr lang="en-US"/>
          </a:p>
        </p:txBody>
      </p:sp>
    </p:spTree>
    <p:extLst>
      <p:ext uri="{BB962C8B-B14F-4D97-AF65-F5344CB8AC3E}">
        <p14:creationId xmlns:p14="http://schemas.microsoft.com/office/powerpoint/2010/main" val="550209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9489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059936" y="1069847"/>
            <a:ext cx="4574286" cy="4800600"/>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57250" y="2834640"/>
            <a:ext cx="2948940" cy="288036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DF5327"/>
                </a:solidFill>
              </a:rPr>
              <a:pPr/>
              <a:t>7/31/2019</a:t>
            </a:fld>
            <a:endParaRPr lang="en-US" dirty="0">
              <a:solidFill>
                <a:srgbClr val="DF5327"/>
              </a:solidFill>
            </a:endParaRPr>
          </a:p>
        </p:txBody>
      </p:sp>
      <p:sp>
        <p:nvSpPr>
          <p:cNvPr id="6" name="Footer Placeholder 5"/>
          <p:cNvSpPr>
            <a:spLocks noGrp="1"/>
          </p:cNvSpPr>
          <p:nvPr>
            <p:ph type="ftr" sz="quarter" idx="11"/>
          </p:nvPr>
        </p:nvSpPr>
        <p:spPr/>
        <p:txBody>
          <a:bodyPr/>
          <a:lstStyle/>
          <a:p>
            <a:endParaRPr lang="en-US" dirty="0">
              <a:solidFill>
                <a:srgbClr val="DF5327"/>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DF5327"/>
                </a:solidFill>
              </a:rPr>
              <a:pPr/>
              <a:t>‹#›</a:t>
            </a:fld>
            <a:endParaRPr lang="en-US" dirty="0">
              <a:solidFill>
                <a:srgbClr val="DF5327"/>
              </a:solidFill>
            </a:endParaRPr>
          </a:p>
        </p:txBody>
      </p:sp>
    </p:spTree>
    <p:extLst>
      <p:ext uri="{BB962C8B-B14F-4D97-AF65-F5344CB8AC3E}">
        <p14:creationId xmlns:p14="http://schemas.microsoft.com/office/powerpoint/2010/main" val="1676648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DF5327"/>
                </a:solidFill>
              </a:rPr>
              <a:pPr/>
              <a:t>7/31/2019</a:t>
            </a:fld>
            <a:endParaRPr lang="en-US" dirty="0">
              <a:solidFill>
                <a:srgbClr val="DF5327"/>
              </a:solidFill>
            </a:endParaRPr>
          </a:p>
        </p:txBody>
      </p:sp>
      <p:sp>
        <p:nvSpPr>
          <p:cNvPr id="5" name="Footer Placeholder 4"/>
          <p:cNvSpPr>
            <a:spLocks noGrp="1"/>
          </p:cNvSpPr>
          <p:nvPr>
            <p:ph type="ftr" sz="quarter" idx="11"/>
          </p:nvPr>
        </p:nvSpPr>
        <p:spPr/>
        <p:txBody>
          <a:bodyPr/>
          <a:lstStyle/>
          <a:p>
            <a:endParaRPr lang="en-US" dirty="0">
              <a:solidFill>
                <a:srgbClr val="DF5327"/>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DF5327"/>
                </a:solidFill>
              </a:rPr>
              <a:pPr/>
              <a:t>‹#›</a:t>
            </a:fld>
            <a:endParaRPr lang="en-US" dirty="0">
              <a:solidFill>
                <a:srgbClr val="DF5327"/>
              </a:solidFill>
            </a:endParaRPr>
          </a:p>
        </p:txBody>
      </p:sp>
    </p:spTree>
    <p:extLst>
      <p:ext uri="{BB962C8B-B14F-4D97-AF65-F5344CB8AC3E}">
        <p14:creationId xmlns:p14="http://schemas.microsoft.com/office/powerpoint/2010/main" val="3271820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DF5327"/>
                </a:solidFill>
              </a:rPr>
              <a:pPr/>
              <a:t>7/31/2019</a:t>
            </a:fld>
            <a:endParaRPr lang="en-US" dirty="0">
              <a:solidFill>
                <a:srgbClr val="DF5327"/>
              </a:solidFill>
            </a:endParaRPr>
          </a:p>
        </p:txBody>
      </p:sp>
      <p:sp>
        <p:nvSpPr>
          <p:cNvPr id="5" name="Footer Placeholder 4"/>
          <p:cNvSpPr>
            <a:spLocks noGrp="1"/>
          </p:cNvSpPr>
          <p:nvPr>
            <p:ph type="ftr" sz="quarter" idx="11"/>
          </p:nvPr>
        </p:nvSpPr>
        <p:spPr/>
        <p:txBody>
          <a:bodyPr/>
          <a:lstStyle/>
          <a:p>
            <a:endParaRPr lang="en-US" dirty="0">
              <a:solidFill>
                <a:srgbClr val="DF5327"/>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DF5327"/>
                </a:solidFill>
              </a:rPr>
              <a:pPr/>
              <a:t>‹#›</a:t>
            </a:fld>
            <a:endParaRPr lang="en-US" dirty="0">
              <a:solidFill>
                <a:srgbClr val="DF5327"/>
              </a:solidFill>
            </a:endParaRPr>
          </a:p>
        </p:txBody>
      </p:sp>
    </p:spTree>
    <p:extLst>
      <p:ext uri="{BB962C8B-B14F-4D97-AF65-F5344CB8AC3E}">
        <p14:creationId xmlns:p14="http://schemas.microsoft.com/office/powerpoint/2010/main" val="2838237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7F5710EB-85F7-45D1-8FCC-6AC53F46567B}"/>
              </a:ext>
            </a:extLst>
          </p:cNvPr>
          <p:cNvSpPr/>
          <p:nvPr/>
        </p:nvSpPr>
        <p:spPr>
          <a:xfrm>
            <a:off x="722314" y="270934"/>
            <a:ext cx="3527425" cy="4152900"/>
          </a:xfrm>
          <a:prstGeom prst="rect">
            <a:avLst/>
          </a:prstGeom>
          <a:solidFill>
            <a:srgbClr val="0066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sp>
        <p:nvSpPr>
          <p:cNvPr id="7" name="Rectángulo 6">
            <a:extLst>
              <a:ext uri="{FF2B5EF4-FFF2-40B4-BE49-F238E27FC236}">
                <a16:creationId xmlns="" xmlns:a16="http://schemas.microsoft.com/office/drawing/2014/main" id="{FEC2406D-469F-44B1-8CC3-09240ABD7B34}"/>
              </a:ext>
            </a:extLst>
          </p:cNvPr>
          <p:cNvSpPr/>
          <p:nvPr/>
        </p:nvSpPr>
        <p:spPr>
          <a:xfrm>
            <a:off x="4314825" y="4512733"/>
            <a:ext cx="1519238" cy="2025651"/>
          </a:xfrm>
          <a:prstGeom prst="rect">
            <a:avLst/>
          </a:prstGeom>
          <a:solidFill>
            <a:srgbClr val="9933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pic>
        <p:nvPicPr>
          <p:cNvPr id="8" name="Imagen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4013" y="4546601"/>
            <a:ext cx="1720850" cy="195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5">
            <a:extLst>
              <a:ext uri="{FF2B5EF4-FFF2-40B4-BE49-F238E27FC236}">
                <a16:creationId xmlns="" xmlns:a16="http://schemas.microsoft.com/office/drawing/2014/main" id="{A9AF940F-99A9-49B7-A55B-BC94CADBC431}"/>
              </a:ext>
            </a:extLst>
          </p:cNvPr>
          <p:cNvSpPr/>
          <p:nvPr/>
        </p:nvSpPr>
        <p:spPr>
          <a:xfrm>
            <a:off x="722314" y="270934"/>
            <a:ext cx="3527425" cy="4152900"/>
          </a:xfrm>
          <a:prstGeom prst="rect">
            <a:avLst/>
          </a:prstGeom>
          <a:solidFill>
            <a:srgbClr val="0066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sp>
        <p:nvSpPr>
          <p:cNvPr id="10" name="Rectángulo 6">
            <a:extLst>
              <a:ext uri="{FF2B5EF4-FFF2-40B4-BE49-F238E27FC236}">
                <a16:creationId xmlns="" xmlns:a16="http://schemas.microsoft.com/office/drawing/2014/main" id="{E9596105-0F93-4EDA-BBCB-0CB5CA6B4004}"/>
              </a:ext>
            </a:extLst>
          </p:cNvPr>
          <p:cNvSpPr/>
          <p:nvPr/>
        </p:nvSpPr>
        <p:spPr>
          <a:xfrm>
            <a:off x="4314825" y="4512733"/>
            <a:ext cx="1519238" cy="2025651"/>
          </a:xfrm>
          <a:prstGeom prst="rect">
            <a:avLst/>
          </a:prstGeom>
          <a:solidFill>
            <a:srgbClr val="9933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sp>
        <p:nvSpPr>
          <p:cNvPr id="11" name="Rectángulo 5">
            <a:extLst>
              <a:ext uri="{FF2B5EF4-FFF2-40B4-BE49-F238E27FC236}">
                <a16:creationId xmlns="" xmlns:a16="http://schemas.microsoft.com/office/drawing/2014/main" id="{0E3D5B59-AC66-4173-950E-A22561A2145F}"/>
              </a:ext>
            </a:extLst>
          </p:cNvPr>
          <p:cNvSpPr/>
          <p:nvPr userDrawn="1"/>
        </p:nvSpPr>
        <p:spPr>
          <a:xfrm>
            <a:off x="722314" y="270934"/>
            <a:ext cx="3527425" cy="4152900"/>
          </a:xfrm>
          <a:prstGeom prst="rect">
            <a:avLst/>
          </a:prstGeom>
          <a:solidFill>
            <a:srgbClr val="0066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sp>
        <p:nvSpPr>
          <p:cNvPr id="12" name="Rectángulo 6">
            <a:extLst>
              <a:ext uri="{FF2B5EF4-FFF2-40B4-BE49-F238E27FC236}">
                <a16:creationId xmlns="" xmlns:a16="http://schemas.microsoft.com/office/drawing/2014/main" id="{600942F1-4CF5-4EAD-B329-294478B32CA7}"/>
              </a:ext>
            </a:extLst>
          </p:cNvPr>
          <p:cNvSpPr/>
          <p:nvPr userDrawn="1"/>
        </p:nvSpPr>
        <p:spPr>
          <a:xfrm>
            <a:off x="4314825" y="4512733"/>
            <a:ext cx="1519238" cy="2025651"/>
          </a:xfrm>
          <a:prstGeom prst="rect">
            <a:avLst/>
          </a:prstGeom>
          <a:solidFill>
            <a:srgbClr val="9933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sp>
        <p:nvSpPr>
          <p:cNvPr id="16" name="Marcador de posición de imagen 13"/>
          <p:cNvSpPr>
            <a:spLocks noGrp="1"/>
          </p:cNvSpPr>
          <p:nvPr>
            <p:ph type="pic" sz="quarter" idx="12"/>
          </p:nvPr>
        </p:nvSpPr>
        <p:spPr>
          <a:xfrm>
            <a:off x="726170" y="4531558"/>
            <a:ext cx="3512651" cy="2004236"/>
          </a:xfrm>
        </p:spPr>
        <p:txBody>
          <a:bodyPr/>
          <a:lstStyle>
            <a:lvl1pPr marL="0" indent="0">
              <a:defRPr sz="1600"/>
            </a:lvl1pPr>
          </a:lstStyle>
          <a:p>
            <a:pPr lvl="0"/>
            <a:r>
              <a:rPr lang="en-US" noProof="0"/>
              <a:t>Drag picture to placeholder or click icon to add</a:t>
            </a:r>
            <a:endParaRPr lang="es-ES" noProof="0" dirty="0"/>
          </a:p>
        </p:txBody>
      </p:sp>
      <p:sp>
        <p:nvSpPr>
          <p:cNvPr id="15" name="Marcador de posición de imagen 13"/>
          <p:cNvSpPr>
            <a:spLocks noGrp="1"/>
          </p:cNvSpPr>
          <p:nvPr>
            <p:ph type="pic" sz="quarter" idx="11"/>
          </p:nvPr>
        </p:nvSpPr>
        <p:spPr>
          <a:xfrm>
            <a:off x="4315527" y="2389824"/>
            <a:ext cx="1519200" cy="2025600"/>
          </a:xfrm>
        </p:spPr>
        <p:txBody>
          <a:bodyPr/>
          <a:lstStyle>
            <a:lvl1pPr marL="0" indent="0">
              <a:defRPr sz="1600"/>
            </a:lvl1pPr>
          </a:lstStyle>
          <a:p>
            <a:pPr lvl="0"/>
            <a:r>
              <a:rPr lang="en-US" noProof="0"/>
              <a:t>Drag picture to placeholder or click icon to add</a:t>
            </a:r>
            <a:endParaRPr lang="es-ES" noProof="0" dirty="0"/>
          </a:p>
        </p:txBody>
      </p:sp>
      <p:sp>
        <p:nvSpPr>
          <p:cNvPr id="14" name="Marcador de posición de imagen 13"/>
          <p:cNvSpPr>
            <a:spLocks noGrp="1"/>
          </p:cNvSpPr>
          <p:nvPr>
            <p:ph type="pic" sz="quarter" idx="10"/>
          </p:nvPr>
        </p:nvSpPr>
        <p:spPr>
          <a:xfrm>
            <a:off x="4312537" y="275166"/>
            <a:ext cx="1519200" cy="2015305"/>
          </a:xfrm>
        </p:spPr>
        <p:txBody>
          <a:bodyPr/>
          <a:lstStyle>
            <a:lvl1pPr marL="0" indent="0">
              <a:defRPr sz="1600"/>
            </a:lvl1pPr>
          </a:lstStyle>
          <a:p>
            <a:pPr lvl="0"/>
            <a:r>
              <a:rPr lang="en-US" noProof="0"/>
              <a:t>Drag picture to placeholder or click icon to add</a:t>
            </a:r>
            <a:endParaRPr lang="es-ES" noProof="0" dirty="0"/>
          </a:p>
        </p:txBody>
      </p:sp>
      <p:sp>
        <p:nvSpPr>
          <p:cNvPr id="24" name="Título 23"/>
          <p:cNvSpPr>
            <a:spLocks noGrp="1"/>
          </p:cNvSpPr>
          <p:nvPr>
            <p:ph type="title"/>
          </p:nvPr>
        </p:nvSpPr>
        <p:spPr>
          <a:xfrm>
            <a:off x="888092" y="514591"/>
            <a:ext cx="3127145" cy="1994392"/>
          </a:xfrm>
        </p:spPr>
        <p:txBody>
          <a:bodyPr/>
          <a:lstStyle>
            <a:lvl1pPr>
              <a:lnSpc>
                <a:spcPct val="90000"/>
              </a:lnSpc>
              <a:defRPr sz="4800" b="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949879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2">
    <p:bg>
      <p:bgPr>
        <a:solidFill>
          <a:srgbClr val="D3D7D8"/>
        </a:solidFill>
        <a:effectLst/>
      </p:bgPr>
    </p:bg>
    <p:spTree>
      <p:nvGrpSpPr>
        <p:cNvPr id="1" name=""/>
        <p:cNvGrpSpPr/>
        <p:nvPr/>
      </p:nvGrpSpPr>
      <p:grpSpPr>
        <a:xfrm>
          <a:off x="0" y="0"/>
          <a:ext cx="0" cy="0"/>
          <a:chOff x="0" y="0"/>
          <a:chExt cx="0" cy="0"/>
        </a:xfrm>
      </p:grpSpPr>
      <p:pic>
        <p:nvPicPr>
          <p:cNvPr id="4" name="Imagen 10" descr="CHAPA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00825" y="723901"/>
            <a:ext cx="2012950" cy="228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bwMode="black">
          <a:xfrm>
            <a:off x="317345" y="2789467"/>
            <a:ext cx="6400800" cy="1181862"/>
          </a:xfrm>
        </p:spPr>
        <p:txBody>
          <a:bodyPr anchor="b"/>
          <a:lstStyle>
            <a:lvl1pPr>
              <a:lnSpc>
                <a:spcPct val="80000"/>
              </a:lnSpc>
              <a:defRPr sz="4800" b="0" i="0" baseline="0">
                <a:solidFill>
                  <a:srgbClr val="006666"/>
                </a:solidFill>
                <a:latin typeface="Georgia"/>
                <a:cs typeface="Georgia"/>
              </a:defRPr>
            </a:lvl1pPr>
          </a:lstStyle>
          <a:p>
            <a:r>
              <a:rPr lang="en-US" noProof="0"/>
              <a:t>Click to edit Master title style</a:t>
            </a:r>
            <a:endParaRPr lang="en-US" noProof="0" dirty="0"/>
          </a:p>
        </p:txBody>
      </p:sp>
      <p:sp>
        <p:nvSpPr>
          <p:cNvPr id="3" name="Subtitle 2"/>
          <p:cNvSpPr>
            <a:spLocks noGrp="1"/>
          </p:cNvSpPr>
          <p:nvPr>
            <p:ph type="subTitle" idx="1"/>
          </p:nvPr>
        </p:nvSpPr>
        <p:spPr bwMode="black">
          <a:xfrm>
            <a:off x="320040" y="4206240"/>
            <a:ext cx="6400800" cy="1752600"/>
          </a:xfrm>
        </p:spPr>
        <p:txBody>
          <a:bodyPr/>
          <a:lstStyle>
            <a:lvl1pPr marL="0" indent="0" algn="l">
              <a:buNone/>
              <a:defRPr sz="2000" b="0" kern="0" cap="all" spc="150">
                <a:solidFill>
                  <a:schemeClr val="tx1"/>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Tree>
    <p:extLst>
      <p:ext uri="{BB962C8B-B14F-4D97-AF65-F5344CB8AC3E}">
        <p14:creationId xmlns:p14="http://schemas.microsoft.com/office/powerpoint/2010/main" val="2050321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Green divider slide">
    <p:bg>
      <p:bgPr>
        <a:solidFill>
          <a:srgbClr val="006666"/>
        </a:solidFill>
        <a:effectLst/>
      </p:bgPr>
    </p:bg>
    <p:spTree>
      <p:nvGrpSpPr>
        <p:cNvPr id="1" name=""/>
        <p:cNvGrpSpPr/>
        <p:nvPr/>
      </p:nvGrpSpPr>
      <p:grpSpPr>
        <a:xfrm>
          <a:off x="0" y="0"/>
          <a:ext cx="0" cy="0"/>
          <a:chOff x="0" y="0"/>
          <a:chExt cx="0" cy="0"/>
        </a:xfrm>
      </p:grpSpPr>
      <p:sp>
        <p:nvSpPr>
          <p:cNvPr id="7" name="Rectángulo 16">
            <a:extLst>
              <a:ext uri="{FF2B5EF4-FFF2-40B4-BE49-F238E27FC236}">
                <a16:creationId xmlns="" xmlns:a16="http://schemas.microsoft.com/office/drawing/2014/main" id="{BB9830C9-3D17-4DB3-8AE9-640A67539B5F}"/>
              </a:ext>
            </a:extLst>
          </p:cNvPr>
          <p:cNvSpPr/>
          <p:nvPr/>
        </p:nvSpPr>
        <p:spPr>
          <a:xfrm>
            <a:off x="4000500" y="4531785"/>
            <a:ext cx="1519238" cy="2025649"/>
          </a:xfrm>
          <a:prstGeom prst="rect">
            <a:avLst/>
          </a:prstGeom>
          <a:solidFill>
            <a:srgbClr val="9933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sp>
        <p:nvSpPr>
          <p:cNvPr id="8" name="Rectángulo 17">
            <a:extLst>
              <a:ext uri="{FF2B5EF4-FFF2-40B4-BE49-F238E27FC236}">
                <a16:creationId xmlns="" xmlns:a16="http://schemas.microsoft.com/office/drawing/2014/main" id="{C7C200FC-EA13-45B4-A1CB-5293CC911F38}"/>
              </a:ext>
            </a:extLst>
          </p:cNvPr>
          <p:cNvSpPr/>
          <p:nvPr/>
        </p:nvSpPr>
        <p:spPr>
          <a:xfrm>
            <a:off x="7148514" y="2427818"/>
            <a:ext cx="1519237" cy="2025649"/>
          </a:xfrm>
          <a:prstGeom prst="rect">
            <a:avLst/>
          </a:prstGeom>
          <a:solidFill>
            <a:srgbClr val="D3D7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pic>
        <p:nvPicPr>
          <p:cNvPr id="9" name="Imagen 10" descr="CHAPAlogo_cle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6163" y="3092451"/>
            <a:ext cx="10033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16">
            <a:extLst>
              <a:ext uri="{FF2B5EF4-FFF2-40B4-BE49-F238E27FC236}">
                <a16:creationId xmlns="" xmlns:a16="http://schemas.microsoft.com/office/drawing/2014/main" id="{ABC33101-61E1-4FA4-864F-D83D57BD38CA}"/>
              </a:ext>
            </a:extLst>
          </p:cNvPr>
          <p:cNvSpPr/>
          <p:nvPr/>
        </p:nvSpPr>
        <p:spPr>
          <a:xfrm>
            <a:off x="4000500" y="4531785"/>
            <a:ext cx="1519238" cy="2025649"/>
          </a:xfrm>
          <a:prstGeom prst="rect">
            <a:avLst/>
          </a:prstGeom>
          <a:solidFill>
            <a:srgbClr val="9933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sp>
        <p:nvSpPr>
          <p:cNvPr id="11" name="Rectángulo 17">
            <a:extLst>
              <a:ext uri="{FF2B5EF4-FFF2-40B4-BE49-F238E27FC236}">
                <a16:creationId xmlns="" xmlns:a16="http://schemas.microsoft.com/office/drawing/2014/main" id="{A7605932-55FE-4ED9-9FB1-FD49D9CCC644}"/>
              </a:ext>
            </a:extLst>
          </p:cNvPr>
          <p:cNvSpPr/>
          <p:nvPr/>
        </p:nvSpPr>
        <p:spPr>
          <a:xfrm>
            <a:off x="7148514" y="2427818"/>
            <a:ext cx="1519237" cy="2025649"/>
          </a:xfrm>
          <a:prstGeom prst="rect">
            <a:avLst/>
          </a:prstGeom>
          <a:solidFill>
            <a:srgbClr val="D3D7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pic>
        <p:nvPicPr>
          <p:cNvPr id="12" name="Imagen 10" descr="CHAPAlogo_cle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6163" y="3092451"/>
            <a:ext cx="10033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16">
            <a:extLst>
              <a:ext uri="{FF2B5EF4-FFF2-40B4-BE49-F238E27FC236}">
                <a16:creationId xmlns="" xmlns:a16="http://schemas.microsoft.com/office/drawing/2014/main" id="{25F18A18-0B77-4217-8FC4-A2341495E324}"/>
              </a:ext>
            </a:extLst>
          </p:cNvPr>
          <p:cNvSpPr/>
          <p:nvPr userDrawn="1"/>
        </p:nvSpPr>
        <p:spPr>
          <a:xfrm>
            <a:off x="4000500" y="4531785"/>
            <a:ext cx="1519238" cy="2025649"/>
          </a:xfrm>
          <a:prstGeom prst="rect">
            <a:avLst/>
          </a:prstGeom>
          <a:solidFill>
            <a:srgbClr val="9933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sp>
        <p:nvSpPr>
          <p:cNvPr id="14" name="Rectángulo 17">
            <a:extLst>
              <a:ext uri="{FF2B5EF4-FFF2-40B4-BE49-F238E27FC236}">
                <a16:creationId xmlns="" xmlns:a16="http://schemas.microsoft.com/office/drawing/2014/main" id="{97CE1C11-47BD-4D04-94F2-C23423AEA8CE}"/>
              </a:ext>
            </a:extLst>
          </p:cNvPr>
          <p:cNvSpPr/>
          <p:nvPr userDrawn="1"/>
        </p:nvSpPr>
        <p:spPr>
          <a:xfrm>
            <a:off x="7148514" y="2427818"/>
            <a:ext cx="1519237" cy="2025649"/>
          </a:xfrm>
          <a:prstGeom prst="rect">
            <a:avLst/>
          </a:prstGeom>
          <a:solidFill>
            <a:srgbClr val="D3D7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pic>
        <p:nvPicPr>
          <p:cNvPr id="15" name="Imagen 10" descr="CHAPAlogo_clea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6163" y="3092451"/>
            <a:ext cx="10033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Marcador de posición de imagen 27"/>
          <p:cNvSpPr>
            <a:spLocks noGrp="1"/>
          </p:cNvSpPr>
          <p:nvPr>
            <p:ph type="pic" sz="quarter" idx="12"/>
          </p:nvPr>
        </p:nvSpPr>
        <p:spPr>
          <a:xfrm>
            <a:off x="7148512" y="4531563"/>
            <a:ext cx="1519200" cy="2025600"/>
          </a:xfrm>
        </p:spPr>
        <p:txBody>
          <a:bodyPr/>
          <a:lstStyle>
            <a:lvl1pPr marL="0" indent="0">
              <a:defRPr sz="1600"/>
            </a:lvl1pPr>
          </a:lstStyle>
          <a:p>
            <a:pPr lvl="0"/>
            <a:r>
              <a:rPr lang="en-US" noProof="0"/>
              <a:t>Drag picture to placeholder or click icon to add</a:t>
            </a:r>
            <a:endParaRPr lang="es-ES" noProof="0" dirty="0"/>
          </a:p>
        </p:txBody>
      </p:sp>
      <p:sp>
        <p:nvSpPr>
          <p:cNvPr id="23" name="Marcador de posición de imagen 22"/>
          <p:cNvSpPr>
            <a:spLocks noGrp="1"/>
          </p:cNvSpPr>
          <p:nvPr>
            <p:ph type="pic" sz="quarter" idx="10"/>
          </p:nvPr>
        </p:nvSpPr>
        <p:spPr>
          <a:xfrm>
            <a:off x="3997299" y="2427717"/>
            <a:ext cx="1519200" cy="2025600"/>
          </a:xfrm>
        </p:spPr>
        <p:txBody>
          <a:bodyPr/>
          <a:lstStyle>
            <a:lvl1pPr marL="0" indent="0">
              <a:defRPr sz="1600"/>
            </a:lvl1pPr>
          </a:lstStyle>
          <a:p>
            <a:pPr lvl="0"/>
            <a:r>
              <a:rPr lang="en-US" noProof="0"/>
              <a:t>Drag picture to placeholder or click icon to add</a:t>
            </a:r>
            <a:endParaRPr lang="es-ES" noProof="0" dirty="0"/>
          </a:p>
        </p:txBody>
      </p:sp>
      <p:sp>
        <p:nvSpPr>
          <p:cNvPr id="24" name="Marcador de posición de imagen 22"/>
          <p:cNvSpPr>
            <a:spLocks noGrp="1"/>
          </p:cNvSpPr>
          <p:nvPr>
            <p:ph type="pic" sz="quarter" idx="11"/>
          </p:nvPr>
        </p:nvSpPr>
        <p:spPr>
          <a:xfrm>
            <a:off x="5558471" y="2427717"/>
            <a:ext cx="1519200" cy="2025600"/>
          </a:xfrm>
        </p:spPr>
        <p:txBody>
          <a:bodyPr/>
          <a:lstStyle>
            <a:lvl1pPr marL="0" indent="0">
              <a:defRPr sz="1600"/>
            </a:lvl1pPr>
          </a:lstStyle>
          <a:p>
            <a:pPr lvl="0"/>
            <a:r>
              <a:rPr lang="en-US" noProof="0"/>
              <a:t>Drag picture to placeholder or click icon to add</a:t>
            </a:r>
            <a:endParaRPr lang="es-ES" noProof="0" dirty="0"/>
          </a:p>
        </p:txBody>
      </p:sp>
      <p:sp>
        <p:nvSpPr>
          <p:cNvPr id="30" name="Marcador de posición de imagen 29"/>
          <p:cNvSpPr>
            <a:spLocks noGrp="1"/>
          </p:cNvSpPr>
          <p:nvPr>
            <p:ph type="pic" sz="quarter" idx="13"/>
          </p:nvPr>
        </p:nvSpPr>
        <p:spPr>
          <a:xfrm>
            <a:off x="7146888" y="323872"/>
            <a:ext cx="1520825" cy="2025600"/>
          </a:xfrm>
        </p:spPr>
        <p:txBody>
          <a:bodyPr/>
          <a:lstStyle>
            <a:lvl1pPr marL="0" indent="0">
              <a:defRPr sz="1600"/>
            </a:lvl1pPr>
          </a:lstStyle>
          <a:p>
            <a:pPr lvl="0"/>
            <a:r>
              <a:rPr lang="en-US" noProof="0"/>
              <a:t>Drag picture to placeholder or click icon to add</a:t>
            </a:r>
            <a:endParaRPr lang="es-ES" noProof="0" dirty="0"/>
          </a:p>
        </p:txBody>
      </p:sp>
      <p:sp>
        <p:nvSpPr>
          <p:cNvPr id="16" name="Title 1"/>
          <p:cNvSpPr>
            <a:spLocks noGrp="1"/>
          </p:cNvSpPr>
          <p:nvPr>
            <p:ph type="ctrTitle"/>
          </p:nvPr>
        </p:nvSpPr>
        <p:spPr bwMode="black">
          <a:xfrm>
            <a:off x="350838" y="1777714"/>
            <a:ext cx="3569428" cy="1828193"/>
          </a:xfrm>
          <a:prstGeom prst="rect">
            <a:avLst/>
          </a:prstGeom>
        </p:spPr>
        <p:txBody>
          <a:bodyPr/>
          <a:lstStyle>
            <a:lvl1pPr algn="l">
              <a:lnSpc>
                <a:spcPct val="90000"/>
              </a:lnSpc>
              <a:defRPr sz="4400" b="0" i="0">
                <a:solidFill>
                  <a:schemeClr val="bg1"/>
                </a:solidFill>
                <a:latin typeface="Georgia"/>
                <a:cs typeface="Georgia"/>
              </a:defRPr>
            </a:lvl1pPr>
          </a:lstStyle>
          <a:p>
            <a:r>
              <a:rPr lang="en-US" noProof="0"/>
              <a:t>Click to edit Master title style</a:t>
            </a:r>
            <a:endParaRPr lang="en-US" noProof="0" dirty="0"/>
          </a:p>
        </p:txBody>
      </p:sp>
    </p:spTree>
    <p:extLst>
      <p:ext uri="{BB962C8B-B14F-4D97-AF65-F5344CB8AC3E}">
        <p14:creationId xmlns:p14="http://schemas.microsoft.com/office/powerpoint/2010/main" val="2416659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Purple divider slide">
    <p:bg>
      <p:bgPr>
        <a:solidFill>
          <a:srgbClr val="993399"/>
        </a:solidFill>
        <a:effectLst/>
      </p:bgPr>
    </p:bg>
    <p:spTree>
      <p:nvGrpSpPr>
        <p:cNvPr id="1" name=""/>
        <p:cNvGrpSpPr/>
        <p:nvPr/>
      </p:nvGrpSpPr>
      <p:grpSpPr>
        <a:xfrm>
          <a:off x="0" y="0"/>
          <a:ext cx="0" cy="0"/>
          <a:chOff x="0" y="0"/>
          <a:chExt cx="0" cy="0"/>
        </a:xfrm>
      </p:grpSpPr>
      <p:sp>
        <p:nvSpPr>
          <p:cNvPr id="7" name="Rectángulo 16">
            <a:extLst>
              <a:ext uri="{FF2B5EF4-FFF2-40B4-BE49-F238E27FC236}">
                <a16:creationId xmlns="" xmlns:a16="http://schemas.microsoft.com/office/drawing/2014/main" id="{F10FAFCE-D3F4-4B55-B424-0A28DED9E47A}"/>
              </a:ext>
            </a:extLst>
          </p:cNvPr>
          <p:cNvSpPr/>
          <p:nvPr/>
        </p:nvSpPr>
        <p:spPr>
          <a:xfrm>
            <a:off x="4000500" y="4531785"/>
            <a:ext cx="1519238" cy="2025649"/>
          </a:xfrm>
          <a:prstGeom prst="rect">
            <a:avLst/>
          </a:prstGeom>
          <a:solidFill>
            <a:srgbClr val="0066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sp>
        <p:nvSpPr>
          <p:cNvPr id="8" name="Rectángulo 17">
            <a:extLst>
              <a:ext uri="{FF2B5EF4-FFF2-40B4-BE49-F238E27FC236}">
                <a16:creationId xmlns="" xmlns:a16="http://schemas.microsoft.com/office/drawing/2014/main" id="{7D056575-8644-4379-A3EE-8CA316FC8097}"/>
              </a:ext>
            </a:extLst>
          </p:cNvPr>
          <p:cNvSpPr/>
          <p:nvPr/>
        </p:nvSpPr>
        <p:spPr>
          <a:xfrm>
            <a:off x="7148514" y="2427818"/>
            <a:ext cx="1519237" cy="2025649"/>
          </a:xfrm>
          <a:prstGeom prst="rect">
            <a:avLst/>
          </a:prstGeom>
          <a:solidFill>
            <a:srgbClr val="D3D7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pic>
        <p:nvPicPr>
          <p:cNvPr id="9" name="Imagen 10" descr="CHAPAlogo_cle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6163" y="3092451"/>
            <a:ext cx="10033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16">
            <a:extLst>
              <a:ext uri="{FF2B5EF4-FFF2-40B4-BE49-F238E27FC236}">
                <a16:creationId xmlns="" xmlns:a16="http://schemas.microsoft.com/office/drawing/2014/main" id="{F2A720D3-6400-48AB-9975-C9DCE44A3A3F}"/>
              </a:ext>
            </a:extLst>
          </p:cNvPr>
          <p:cNvSpPr/>
          <p:nvPr/>
        </p:nvSpPr>
        <p:spPr>
          <a:xfrm>
            <a:off x="4000500" y="4531785"/>
            <a:ext cx="1519238" cy="2025649"/>
          </a:xfrm>
          <a:prstGeom prst="rect">
            <a:avLst/>
          </a:prstGeom>
          <a:solidFill>
            <a:srgbClr val="0066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sp>
        <p:nvSpPr>
          <p:cNvPr id="11" name="Rectángulo 17">
            <a:extLst>
              <a:ext uri="{FF2B5EF4-FFF2-40B4-BE49-F238E27FC236}">
                <a16:creationId xmlns="" xmlns:a16="http://schemas.microsoft.com/office/drawing/2014/main" id="{D52E6894-AD32-4B0F-874E-130CBD9570E3}"/>
              </a:ext>
            </a:extLst>
          </p:cNvPr>
          <p:cNvSpPr/>
          <p:nvPr/>
        </p:nvSpPr>
        <p:spPr>
          <a:xfrm>
            <a:off x="7148514" y="2427818"/>
            <a:ext cx="1519237" cy="2025649"/>
          </a:xfrm>
          <a:prstGeom prst="rect">
            <a:avLst/>
          </a:prstGeom>
          <a:solidFill>
            <a:srgbClr val="D3D7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pic>
        <p:nvPicPr>
          <p:cNvPr id="12" name="Imagen 10" descr="CHAPAlogo_cle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6163" y="3092451"/>
            <a:ext cx="10033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16">
            <a:extLst>
              <a:ext uri="{FF2B5EF4-FFF2-40B4-BE49-F238E27FC236}">
                <a16:creationId xmlns="" xmlns:a16="http://schemas.microsoft.com/office/drawing/2014/main" id="{BFDCDDDB-03D5-4CBE-B7AD-4075DFD4DD4E}"/>
              </a:ext>
            </a:extLst>
          </p:cNvPr>
          <p:cNvSpPr/>
          <p:nvPr userDrawn="1"/>
        </p:nvSpPr>
        <p:spPr>
          <a:xfrm>
            <a:off x="4000500" y="4531785"/>
            <a:ext cx="1519238" cy="2025649"/>
          </a:xfrm>
          <a:prstGeom prst="rect">
            <a:avLst/>
          </a:prstGeom>
          <a:solidFill>
            <a:srgbClr val="00666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sp>
        <p:nvSpPr>
          <p:cNvPr id="14" name="Rectángulo 17">
            <a:extLst>
              <a:ext uri="{FF2B5EF4-FFF2-40B4-BE49-F238E27FC236}">
                <a16:creationId xmlns="" xmlns:a16="http://schemas.microsoft.com/office/drawing/2014/main" id="{9E10B61B-07D9-4D54-8698-44F1FEE5676B}"/>
              </a:ext>
            </a:extLst>
          </p:cNvPr>
          <p:cNvSpPr/>
          <p:nvPr userDrawn="1"/>
        </p:nvSpPr>
        <p:spPr>
          <a:xfrm>
            <a:off x="7148514" y="2427818"/>
            <a:ext cx="1519237" cy="2025649"/>
          </a:xfrm>
          <a:prstGeom prst="rect">
            <a:avLst/>
          </a:prstGeom>
          <a:solidFill>
            <a:srgbClr val="D3D7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s-ES" sz="1800" dirty="0">
              <a:solidFill>
                <a:prstClr val="white"/>
              </a:solidFill>
            </a:endParaRPr>
          </a:p>
        </p:txBody>
      </p:sp>
      <p:pic>
        <p:nvPicPr>
          <p:cNvPr id="15" name="Imagen 10" descr="CHAPAlogo_clea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6163" y="3092451"/>
            <a:ext cx="10033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Marcador de posición de imagen 27"/>
          <p:cNvSpPr>
            <a:spLocks noGrp="1"/>
          </p:cNvSpPr>
          <p:nvPr>
            <p:ph type="pic" sz="quarter" idx="12"/>
          </p:nvPr>
        </p:nvSpPr>
        <p:spPr>
          <a:xfrm>
            <a:off x="7148512" y="4531563"/>
            <a:ext cx="1519200" cy="2025600"/>
          </a:xfrm>
        </p:spPr>
        <p:txBody>
          <a:bodyPr/>
          <a:lstStyle>
            <a:lvl1pPr marL="0" indent="0">
              <a:defRPr sz="1600"/>
            </a:lvl1pPr>
          </a:lstStyle>
          <a:p>
            <a:pPr lvl="0"/>
            <a:r>
              <a:rPr lang="en-US" noProof="0"/>
              <a:t>Drag picture to placeholder or click icon to add</a:t>
            </a:r>
            <a:endParaRPr lang="es-ES" noProof="0" dirty="0"/>
          </a:p>
        </p:txBody>
      </p:sp>
      <p:sp>
        <p:nvSpPr>
          <p:cNvPr id="23" name="Marcador de posición de imagen 22"/>
          <p:cNvSpPr>
            <a:spLocks noGrp="1"/>
          </p:cNvSpPr>
          <p:nvPr>
            <p:ph type="pic" sz="quarter" idx="10"/>
          </p:nvPr>
        </p:nvSpPr>
        <p:spPr>
          <a:xfrm>
            <a:off x="3997299" y="2427717"/>
            <a:ext cx="1519200" cy="2025600"/>
          </a:xfrm>
        </p:spPr>
        <p:txBody>
          <a:bodyPr/>
          <a:lstStyle>
            <a:lvl1pPr marL="0" indent="0">
              <a:defRPr sz="1600"/>
            </a:lvl1pPr>
          </a:lstStyle>
          <a:p>
            <a:pPr lvl="0"/>
            <a:r>
              <a:rPr lang="en-US" noProof="0"/>
              <a:t>Drag picture to placeholder or click icon to add</a:t>
            </a:r>
            <a:endParaRPr lang="es-ES" noProof="0" dirty="0"/>
          </a:p>
        </p:txBody>
      </p:sp>
      <p:sp>
        <p:nvSpPr>
          <p:cNvPr id="24" name="Marcador de posición de imagen 22"/>
          <p:cNvSpPr>
            <a:spLocks noGrp="1"/>
          </p:cNvSpPr>
          <p:nvPr>
            <p:ph type="pic" sz="quarter" idx="11"/>
          </p:nvPr>
        </p:nvSpPr>
        <p:spPr>
          <a:xfrm>
            <a:off x="5558471" y="2427717"/>
            <a:ext cx="1519200" cy="2025600"/>
          </a:xfrm>
        </p:spPr>
        <p:txBody>
          <a:bodyPr/>
          <a:lstStyle>
            <a:lvl1pPr marL="0" indent="0">
              <a:defRPr sz="1600"/>
            </a:lvl1pPr>
          </a:lstStyle>
          <a:p>
            <a:pPr lvl="0"/>
            <a:r>
              <a:rPr lang="en-US" noProof="0"/>
              <a:t>Drag picture to placeholder or click icon to add</a:t>
            </a:r>
            <a:endParaRPr lang="es-ES" noProof="0" dirty="0"/>
          </a:p>
        </p:txBody>
      </p:sp>
      <p:sp>
        <p:nvSpPr>
          <p:cNvPr id="30" name="Marcador de posición de imagen 29"/>
          <p:cNvSpPr>
            <a:spLocks noGrp="1"/>
          </p:cNvSpPr>
          <p:nvPr>
            <p:ph type="pic" sz="quarter" idx="13"/>
          </p:nvPr>
        </p:nvSpPr>
        <p:spPr>
          <a:xfrm>
            <a:off x="7146888" y="323872"/>
            <a:ext cx="1520825" cy="2025600"/>
          </a:xfrm>
        </p:spPr>
        <p:txBody>
          <a:bodyPr/>
          <a:lstStyle>
            <a:lvl1pPr marL="0" indent="0">
              <a:defRPr sz="1600"/>
            </a:lvl1pPr>
          </a:lstStyle>
          <a:p>
            <a:pPr lvl="0"/>
            <a:r>
              <a:rPr lang="en-US" noProof="0"/>
              <a:t>Drag picture to placeholder or click icon to add</a:t>
            </a:r>
            <a:endParaRPr lang="es-ES" noProof="0" dirty="0"/>
          </a:p>
        </p:txBody>
      </p:sp>
      <p:sp>
        <p:nvSpPr>
          <p:cNvPr id="16" name="Title 1"/>
          <p:cNvSpPr>
            <a:spLocks noGrp="1"/>
          </p:cNvSpPr>
          <p:nvPr>
            <p:ph type="ctrTitle"/>
          </p:nvPr>
        </p:nvSpPr>
        <p:spPr bwMode="black">
          <a:xfrm>
            <a:off x="350838" y="1777714"/>
            <a:ext cx="3569428" cy="1828193"/>
          </a:xfrm>
          <a:prstGeom prst="rect">
            <a:avLst/>
          </a:prstGeom>
        </p:spPr>
        <p:txBody>
          <a:bodyPr/>
          <a:lstStyle>
            <a:lvl1pPr algn="l">
              <a:lnSpc>
                <a:spcPct val="90000"/>
              </a:lnSpc>
              <a:defRPr sz="4400" b="0" i="0">
                <a:solidFill>
                  <a:schemeClr val="bg1"/>
                </a:solidFill>
                <a:latin typeface="Georgia"/>
                <a:cs typeface="Georgia"/>
              </a:defRPr>
            </a:lvl1pPr>
          </a:lstStyle>
          <a:p>
            <a:r>
              <a:rPr lang="en-US" noProof="0"/>
              <a:t>Click to edit Master title style</a:t>
            </a:r>
            <a:endParaRPr lang="en-US" noProof="0" dirty="0"/>
          </a:p>
        </p:txBody>
      </p:sp>
    </p:spTree>
    <p:extLst>
      <p:ext uri="{BB962C8B-B14F-4D97-AF65-F5344CB8AC3E}">
        <p14:creationId xmlns:p14="http://schemas.microsoft.com/office/powerpoint/2010/main" val="1119445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9" name="Title Placeholder 1"/>
          <p:cNvSpPr>
            <a:spLocks noGrp="1"/>
          </p:cNvSpPr>
          <p:nvPr>
            <p:ph type="title"/>
          </p:nvPr>
        </p:nvSpPr>
        <p:spPr bwMode="black">
          <a:xfrm>
            <a:off x="457200" y="280417"/>
            <a:ext cx="8229600" cy="584775"/>
          </a:xfrm>
          <a:prstGeom prst="rect">
            <a:avLst/>
          </a:prstGeom>
          <a:ln>
            <a:noFill/>
          </a:ln>
        </p:spPr>
        <p:txBody>
          <a:bodyPr rtlCol="0"/>
          <a:lstStyle/>
          <a:p>
            <a:r>
              <a:rPr lang="en-US" noProof="0"/>
              <a:t>Click to edit Master title style</a:t>
            </a:r>
            <a:endParaRPr lang="en-US" noProof="0" dirty="0"/>
          </a:p>
        </p:txBody>
      </p:sp>
      <p:sp>
        <p:nvSpPr>
          <p:cNvPr id="4" name="Content Placeholder 3"/>
          <p:cNvSpPr>
            <a:spLocks noGrp="1"/>
          </p:cNvSpPr>
          <p:nvPr>
            <p:ph sz="quarter" idx="10"/>
          </p:nvPr>
        </p:nvSpPr>
        <p:spPr>
          <a:xfrm>
            <a:off x="457201" y="1828799"/>
            <a:ext cx="8233705" cy="3962400"/>
          </a:xfrm>
        </p:spPr>
        <p:txBody>
          <a:bodyPr/>
          <a:lstStyle>
            <a:lvl1pPr>
              <a:defRPr sz="2000">
                <a:latin typeface="Georgia"/>
                <a:cs typeface="Georgia"/>
              </a:defRPr>
            </a:lvl1pPr>
            <a:lvl3pPr marL="685800" indent="-228600">
              <a:buFont typeface="Lucida Grande"/>
              <a:buChar char="-"/>
              <a:defRPr sz="1600" spc="0" baseline="0"/>
            </a:lvl3pPr>
            <a:lvl4pPr marL="685800" indent="0">
              <a:buFontTx/>
              <a:buNone/>
              <a:defRPr sz="1100" kern="0" cap="all" spc="150">
                <a:latin typeface="Verdana"/>
                <a:cs typeface="Verdana"/>
              </a:defRPr>
            </a:lvl4pPr>
            <a:lvl5pPr marL="685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2326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ine with Content and Subtitle">
    <p:spTree>
      <p:nvGrpSpPr>
        <p:cNvPr id="1" name=""/>
        <p:cNvGrpSpPr/>
        <p:nvPr/>
      </p:nvGrpSpPr>
      <p:grpSpPr>
        <a:xfrm>
          <a:off x="0" y="0"/>
          <a:ext cx="0" cy="0"/>
          <a:chOff x="0" y="0"/>
          <a:chExt cx="0" cy="0"/>
        </a:xfrm>
      </p:grpSpPr>
      <p:sp>
        <p:nvSpPr>
          <p:cNvPr id="5" name="Content Placeholder 3"/>
          <p:cNvSpPr>
            <a:spLocks noGrp="1"/>
          </p:cNvSpPr>
          <p:nvPr>
            <p:ph sz="quarter" idx="10"/>
          </p:nvPr>
        </p:nvSpPr>
        <p:spPr>
          <a:xfrm>
            <a:off x="457201" y="1828799"/>
            <a:ext cx="8233705" cy="3962400"/>
          </a:xfrm>
        </p:spPr>
        <p:txBody>
          <a:bodyPr/>
          <a:lstStyle>
            <a:lvl1pPr>
              <a:defRPr sz="2000">
                <a:latin typeface="Georgia"/>
                <a:cs typeface="Georgia"/>
              </a:defRPr>
            </a:lvl1pPr>
            <a:lvl3pPr marL="685800" indent="-228600">
              <a:buFont typeface="Lucida Grande"/>
              <a:buChar char="-"/>
              <a:defRPr sz="1600" spc="0" baseline="0"/>
            </a:lvl3pPr>
            <a:lvl4pPr marL="685800" indent="0">
              <a:buFontTx/>
              <a:buNone/>
              <a:defRPr sz="1100" kern="0" cap="all" spc="150">
                <a:latin typeface="Verdana"/>
                <a:cs typeface="Verdana"/>
              </a:defRPr>
            </a:lvl4pPr>
            <a:lvl5pPr marL="685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ubtitle 2"/>
          <p:cNvSpPr>
            <a:spLocks noGrp="1"/>
          </p:cNvSpPr>
          <p:nvPr>
            <p:ph type="subTitle" idx="1"/>
          </p:nvPr>
        </p:nvSpPr>
        <p:spPr bwMode="black">
          <a:xfrm>
            <a:off x="457200" y="1208616"/>
            <a:ext cx="8229600" cy="230832"/>
          </a:xfrm>
          <a:prstGeom prst="rect">
            <a:avLst/>
          </a:prstGeom>
        </p:spPr>
        <p:txBody>
          <a:bodyPr>
            <a:spAutoFit/>
          </a:bodyPr>
          <a:lstStyle>
            <a:lvl1pPr marL="0" indent="0" algn="l">
              <a:lnSpc>
                <a:spcPct val="100000"/>
              </a:lnSpc>
              <a:buNone/>
              <a:defRPr sz="1500" b="0" i="0" cap="all" spc="150">
                <a:solidFill>
                  <a:srgbClr val="000000"/>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7" name="Title 6"/>
          <p:cNvSpPr>
            <a:spLocks noGrp="1"/>
          </p:cNvSpPr>
          <p:nvPr>
            <p:ph type="title"/>
          </p:nvPr>
        </p:nvSpPr>
        <p:spPr bwMode="black">
          <a:xfrm>
            <a:off x="457200" y="280416"/>
            <a:ext cx="8229600" cy="553998"/>
          </a:xfrm>
        </p:spPr>
        <p:txBody>
          <a:bodyPr/>
          <a:lstStyle>
            <a:lvl1pPr>
              <a:defRPr sz="3600" b="0" i="0">
                <a:latin typeface="Georgia"/>
                <a:cs typeface="Georgia"/>
              </a:defRPr>
            </a:lvl1pPr>
          </a:lstStyle>
          <a:p>
            <a:r>
              <a:rPr lang="en-US" noProof="0"/>
              <a:t>Click to edit Master title style</a:t>
            </a:r>
            <a:endParaRPr lang="en-US" noProof="0" dirty="0"/>
          </a:p>
        </p:txBody>
      </p:sp>
    </p:spTree>
    <p:extLst>
      <p:ext uri="{BB962C8B-B14F-4D97-AF65-F5344CB8AC3E}">
        <p14:creationId xmlns:p14="http://schemas.microsoft.com/office/powerpoint/2010/main" val="4203242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13" name="Title Placeholder 1"/>
          <p:cNvSpPr>
            <a:spLocks noGrp="1"/>
          </p:cNvSpPr>
          <p:nvPr>
            <p:ph type="title"/>
          </p:nvPr>
        </p:nvSpPr>
        <p:spPr bwMode="black">
          <a:xfrm>
            <a:off x="457200" y="280417"/>
            <a:ext cx="8229600" cy="584775"/>
          </a:xfrm>
          <a:prstGeom prst="rect">
            <a:avLst/>
          </a:prstGeom>
          <a:ln>
            <a:noFill/>
          </a:ln>
        </p:spPr>
        <p:txBody>
          <a:bodyPr rtlCol="0"/>
          <a:lstStyle/>
          <a:p>
            <a:r>
              <a:rPr lang="en-US" noProof="0"/>
              <a:t>Click to edit Master title style</a:t>
            </a:r>
            <a:endParaRPr lang="en-US" noProof="0" dirty="0"/>
          </a:p>
        </p:txBody>
      </p:sp>
      <p:sp>
        <p:nvSpPr>
          <p:cNvPr id="14" name="Subtitle 2"/>
          <p:cNvSpPr>
            <a:spLocks noGrp="1"/>
          </p:cNvSpPr>
          <p:nvPr>
            <p:ph type="subTitle" idx="1"/>
          </p:nvPr>
        </p:nvSpPr>
        <p:spPr bwMode="black">
          <a:xfrm>
            <a:off x="457200" y="1207008"/>
            <a:ext cx="8229600" cy="230832"/>
          </a:xfrm>
          <a:prstGeom prst="rect">
            <a:avLst/>
          </a:prstGeom>
        </p:spPr>
        <p:txBody>
          <a:bodyPr>
            <a:spAutoFit/>
          </a:bodyPr>
          <a:lstStyle>
            <a:lvl1pPr marL="0" indent="0" algn="l">
              <a:lnSpc>
                <a:spcPct val="100000"/>
              </a:lnSpc>
              <a:buNone/>
              <a:defRPr sz="1500" b="0" i="0" cap="all" spc="150">
                <a:solidFill>
                  <a:srgbClr val="000000"/>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7" name="Content Placeholder 9"/>
          <p:cNvSpPr>
            <a:spLocks noGrp="1"/>
          </p:cNvSpPr>
          <p:nvPr>
            <p:ph sz="quarter" idx="12"/>
          </p:nvPr>
        </p:nvSpPr>
        <p:spPr>
          <a:xfrm>
            <a:off x="457200" y="1828801"/>
            <a:ext cx="3977640" cy="3958167"/>
          </a:xfrm>
        </p:spPr>
        <p:txBody>
          <a:bodyPr/>
          <a:lstStyle>
            <a:lvl3pPr marL="685800" indent="-228600">
              <a:buFont typeface="Lucida Grande"/>
              <a:buChar char="-"/>
              <a:defRPr sz="1600"/>
            </a:lvl3pPr>
            <a:lvl4pPr marL="685800" indent="0">
              <a:buFontTx/>
              <a:buNone/>
              <a:defRPr sz="1100" kern="0" cap="all" spc="150">
                <a:latin typeface="Verdana"/>
                <a:cs typeface="Verdana"/>
              </a:defRPr>
            </a:lvl4pPr>
            <a:lvl5pPr marL="685800">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9"/>
          <p:cNvSpPr>
            <a:spLocks noGrp="1"/>
          </p:cNvSpPr>
          <p:nvPr>
            <p:ph sz="quarter" idx="16"/>
          </p:nvPr>
        </p:nvSpPr>
        <p:spPr>
          <a:xfrm>
            <a:off x="4709160" y="1828801"/>
            <a:ext cx="3977640" cy="3958167"/>
          </a:xfrm>
        </p:spPr>
        <p:txBody>
          <a:bodyPr/>
          <a:lstStyle>
            <a:lvl3pPr marL="685800" indent="-228600">
              <a:buFont typeface="Lucida Grande"/>
              <a:buChar char="-"/>
              <a:defRPr sz="1600"/>
            </a:lvl3pPr>
            <a:lvl4pPr marL="685800" indent="0">
              <a:buFontTx/>
              <a:buNone/>
              <a:defRPr sz="1100" kern="0" cap="all" spc="150">
                <a:latin typeface="Verdana"/>
                <a:cs typeface="Verdana"/>
              </a:defRPr>
            </a:lvl4pPr>
            <a:lvl5pPr marL="685800">
              <a:defRPr sz="1100">
                <a:latin typeface="Verdana"/>
                <a:cs typeface="Verdan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2789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364498-6899-4947-8D28-00BF66C21F0A}"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46655-7E8F-4657-96E1-A1C365D8591C}" type="slidenum">
              <a:rPr lang="en-US" smtClean="0"/>
              <a:t>‹#›</a:t>
            </a:fld>
            <a:endParaRPr lang="en-US"/>
          </a:p>
        </p:txBody>
      </p:sp>
    </p:spTree>
    <p:extLst>
      <p:ext uri="{BB962C8B-B14F-4D97-AF65-F5344CB8AC3E}">
        <p14:creationId xmlns:p14="http://schemas.microsoft.com/office/powerpoint/2010/main" val="691264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Half-page text with Image">
    <p:spTree>
      <p:nvGrpSpPr>
        <p:cNvPr id="1" name=""/>
        <p:cNvGrpSpPr/>
        <p:nvPr/>
      </p:nvGrpSpPr>
      <p:grpSpPr>
        <a:xfrm>
          <a:off x="0" y="0"/>
          <a:ext cx="0" cy="0"/>
          <a:chOff x="0" y="0"/>
          <a:chExt cx="0" cy="0"/>
        </a:xfrm>
      </p:grpSpPr>
      <p:sp>
        <p:nvSpPr>
          <p:cNvPr id="4" name="Marcador de posición de imagen 3"/>
          <p:cNvSpPr>
            <a:spLocks noGrp="1"/>
          </p:cNvSpPr>
          <p:nvPr>
            <p:ph type="pic" sz="quarter" idx="15"/>
          </p:nvPr>
        </p:nvSpPr>
        <p:spPr>
          <a:xfrm>
            <a:off x="4663440" y="1828800"/>
            <a:ext cx="4023360" cy="3962400"/>
          </a:xfrm>
        </p:spPr>
        <p:txBody>
          <a:bodyPr/>
          <a:lstStyle/>
          <a:p>
            <a:pPr lvl="0"/>
            <a:r>
              <a:rPr lang="en-US" noProof="0"/>
              <a:t>Drag picture to placeholder or click icon to add</a:t>
            </a:r>
            <a:endParaRPr lang="es-ES" noProof="0" dirty="0"/>
          </a:p>
        </p:txBody>
      </p:sp>
      <p:sp>
        <p:nvSpPr>
          <p:cNvPr id="3" name="Subtitle 2"/>
          <p:cNvSpPr>
            <a:spLocks noGrp="1"/>
          </p:cNvSpPr>
          <p:nvPr>
            <p:ph type="subTitle" idx="1"/>
          </p:nvPr>
        </p:nvSpPr>
        <p:spPr bwMode="black">
          <a:xfrm>
            <a:off x="457200" y="1207008"/>
            <a:ext cx="8229600" cy="215444"/>
          </a:xfrm>
          <a:prstGeom prst="rect">
            <a:avLst/>
          </a:prstGeom>
        </p:spPr>
        <p:txBody>
          <a:bodyPr>
            <a:spAutoFit/>
          </a:bodyPr>
          <a:lstStyle>
            <a:lvl1pPr marL="0" indent="0" algn="l">
              <a:lnSpc>
                <a:spcPct val="100000"/>
              </a:lnSpc>
              <a:buNone/>
              <a:defRPr sz="1400" b="0" i="0" cap="all" spc="150">
                <a:solidFill>
                  <a:srgbClr val="000000"/>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7" name="Title 6"/>
          <p:cNvSpPr>
            <a:spLocks noGrp="1"/>
          </p:cNvSpPr>
          <p:nvPr>
            <p:ph type="title"/>
          </p:nvPr>
        </p:nvSpPr>
        <p:spPr bwMode="black">
          <a:xfrm>
            <a:off x="457200" y="280417"/>
            <a:ext cx="8229600" cy="584775"/>
          </a:xfrm>
        </p:spPr>
        <p:txBody>
          <a:bodyPr/>
          <a:lstStyle>
            <a:lvl1pPr>
              <a:defRPr b="0" i="0">
                <a:latin typeface="Savoy Roman"/>
                <a:cs typeface="Savoy Roman"/>
              </a:defRPr>
            </a:lvl1pPr>
          </a:lstStyle>
          <a:p>
            <a:r>
              <a:rPr lang="en-US" noProof="0"/>
              <a:t>Click to edit Master title style</a:t>
            </a:r>
            <a:endParaRPr lang="en-US" noProof="0" dirty="0"/>
          </a:p>
        </p:txBody>
      </p:sp>
      <p:sp>
        <p:nvSpPr>
          <p:cNvPr id="6" name="Content Placeholder 9"/>
          <p:cNvSpPr>
            <a:spLocks noGrp="1"/>
          </p:cNvSpPr>
          <p:nvPr>
            <p:ph sz="quarter" idx="12"/>
          </p:nvPr>
        </p:nvSpPr>
        <p:spPr>
          <a:xfrm>
            <a:off x="457200" y="1828801"/>
            <a:ext cx="3977640" cy="3958167"/>
          </a:xfrm>
        </p:spPr>
        <p:txBody>
          <a:bodyPr/>
          <a:lstStyle>
            <a:lvl3pPr marL="685800" indent="-228600">
              <a:buFont typeface="Lucida Grande"/>
              <a:buChar char="-"/>
              <a:defRPr sz="1600"/>
            </a:lvl3pPr>
            <a:lvl4pPr marL="685800" indent="0">
              <a:buFontTx/>
              <a:buNone/>
              <a:defRPr sz="1100" kern="0" cap="all" spc="150">
                <a:latin typeface="Verdana"/>
                <a:cs typeface="Verdana"/>
              </a:defRPr>
            </a:lvl4pPr>
            <a:lvl5pPr marL="685800">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4676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57200" y="1207008"/>
            <a:ext cx="8229600" cy="215444"/>
          </a:xfrm>
          <a:prstGeom prst="rect">
            <a:avLst/>
          </a:prstGeom>
        </p:spPr>
        <p:txBody>
          <a:bodyPr>
            <a:spAutoFit/>
          </a:bodyPr>
          <a:lstStyle>
            <a:lvl1pPr marL="0" indent="0" algn="l">
              <a:lnSpc>
                <a:spcPct val="100000"/>
              </a:lnSpc>
              <a:buNone/>
              <a:defRPr sz="1400" b="0" i="0" cap="all" spc="150">
                <a:solidFill>
                  <a:srgbClr val="000000"/>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7" name="Title 6"/>
          <p:cNvSpPr>
            <a:spLocks noGrp="1"/>
          </p:cNvSpPr>
          <p:nvPr>
            <p:ph type="title"/>
          </p:nvPr>
        </p:nvSpPr>
        <p:spPr bwMode="black">
          <a:xfrm>
            <a:off x="457200" y="280417"/>
            <a:ext cx="8229600" cy="584775"/>
          </a:xfrm>
        </p:spPr>
        <p:txBody>
          <a:bodyPr/>
          <a:lstStyle/>
          <a:p>
            <a:r>
              <a:rPr lang="en-US" noProof="0"/>
              <a:t>Click to edit Master title style</a:t>
            </a:r>
            <a:endParaRPr lang="en-US" noProof="0" dirty="0"/>
          </a:p>
        </p:txBody>
      </p:sp>
      <p:sp>
        <p:nvSpPr>
          <p:cNvPr id="4" name="Content Placeholder 3"/>
          <p:cNvSpPr>
            <a:spLocks noGrp="1"/>
          </p:cNvSpPr>
          <p:nvPr>
            <p:ph sz="quarter" idx="16"/>
          </p:nvPr>
        </p:nvSpPr>
        <p:spPr>
          <a:xfrm>
            <a:off x="457201" y="1828800"/>
            <a:ext cx="2663825" cy="3969917"/>
          </a:xfrm>
        </p:spPr>
        <p:txBody>
          <a:bodyPr/>
          <a:lstStyle>
            <a:lvl1pPr marL="0" indent="0">
              <a:lnSpc>
                <a:spcPct val="100000"/>
              </a:lnSpc>
              <a:defRPr sz="2000" b="1" i="0">
                <a:solidFill>
                  <a:srgbClr val="993399"/>
                </a:solidFill>
              </a:defRPr>
            </a:lvl1pPr>
            <a:lvl2pPr marL="0">
              <a:defRPr/>
            </a:lvl2pPr>
            <a:lvl3pPr marL="228600" indent="0">
              <a:buFontTx/>
              <a:buNone/>
              <a:defRPr sz="1100" kern="1200" cap="all" spc="150" baseline="0">
                <a:latin typeface="Verdana"/>
                <a:cs typeface="Verdana"/>
              </a:defRPr>
            </a:lvl3pPr>
          </a:lstStyle>
          <a:p>
            <a:pPr lvl="0"/>
            <a:r>
              <a:rPr lang="en-US"/>
              <a:t>Click to edit Master text styles</a:t>
            </a:r>
          </a:p>
          <a:p>
            <a:pPr lvl="1"/>
            <a:r>
              <a:rPr lang="en-US"/>
              <a:t>Second level</a:t>
            </a:r>
          </a:p>
          <a:p>
            <a:pPr lvl="2"/>
            <a:r>
              <a:rPr lang="en-US"/>
              <a:t>Third level</a:t>
            </a:r>
          </a:p>
        </p:txBody>
      </p:sp>
      <p:sp>
        <p:nvSpPr>
          <p:cNvPr id="9" name="Content Placeholder 3"/>
          <p:cNvSpPr>
            <a:spLocks noGrp="1"/>
          </p:cNvSpPr>
          <p:nvPr>
            <p:ph sz="quarter" idx="17"/>
          </p:nvPr>
        </p:nvSpPr>
        <p:spPr>
          <a:xfrm>
            <a:off x="3240088" y="1827122"/>
            <a:ext cx="2663825" cy="3969917"/>
          </a:xfrm>
        </p:spPr>
        <p:txBody>
          <a:bodyPr/>
          <a:lstStyle>
            <a:lvl1pPr marL="0" indent="0">
              <a:lnSpc>
                <a:spcPct val="100000"/>
              </a:lnSpc>
              <a:defRPr sz="2000" b="1" i="0">
                <a:solidFill>
                  <a:srgbClr val="993399"/>
                </a:solidFill>
              </a:defRPr>
            </a:lvl1pPr>
            <a:lvl2pPr marL="0">
              <a:defRPr/>
            </a:lvl2pPr>
            <a:lvl3pPr marL="228600" indent="0">
              <a:buFontTx/>
              <a:buNone/>
              <a:defRPr sz="1100" kern="1200" cap="all" spc="150" baseline="0">
                <a:latin typeface="Verdana"/>
                <a:cs typeface="Verdana"/>
              </a:defRPr>
            </a:lvl3pPr>
          </a:lstStyle>
          <a:p>
            <a:pPr lvl="0"/>
            <a:r>
              <a:rPr lang="en-US"/>
              <a:t>Click to edit Master text styles</a:t>
            </a:r>
          </a:p>
          <a:p>
            <a:pPr lvl="1"/>
            <a:r>
              <a:rPr lang="en-US"/>
              <a:t>Second level</a:t>
            </a:r>
          </a:p>
          <a:p>
            <a:pPr lvl="2"/>
            <a:r>
              <a:rPr lang="en-US"/>
              <a:t>Third level</a:t>
            </a:r>
          </a:p>
        </p:txBody>
      </p:sp>
      <p:sp>
        <p:nvSpPr>
          <p:cNvPr id="11" name="Content Placeholder 3"/>
          <p:cNvSpPr>
            <a:spLocks noGrp="1"/>
          </p:cNvSpPr>
          <p:nvPr>
            <p:ph sz="quarter" idx="18"/>
          </p:nvPr>
        </p:nvSpPr>
        <p:spPr>
          <a:xfrm>
            <a:off x="6022976" y="1828800"/>
            <a:ext cx="2663825" cy="3969917"/>
          </a:xfrm>
        </p:spPr>
        <p:txBody>
          <a:bodyPr/>
          <a:lstStyle>
            <a:lvl1pPr marL="0" indent="0">
              <a:lnSpc>
                <a:spcPct val="100000"/>
              </a:lnSpc>
              <a:defRPr sz="2000" b="1" i="0">
                <a:solidFill>
                  <a:srgbClr val="993399"/>
                </a:solidFill>
              </a:defRPr>
            </a:lvl1pPr>
            <a:lvl2pPr marL="0">
              <a:defRPr/>
            </a:lvl2pPr>
            <a:lvl3pPr marL="228600" indent="0">
              <a:buFontTx/>
              <a:buNone/>
              <a:defRPr sz="1100" kern="1200" cap="all" spc="150" baseline="0">
                <a:latin typeface="Verdana"/>
                <a:cs typeface="Verdana"/>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24129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ine with Subtitle">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57200" y="1207008"/>
            <a:ext cx="8229600" cy="215444"/>
          </a:xfrm>
          <a:prstGeom prst="rect">
            <a:avLst/>
          </a:prstGeom>
        </p:spPr>
        <p:txBody>
          <a:bodyPr>
            <a:spAutoFit/>
          </a:bodyPr>
          <a:lstStyle>
            <a:lvl1pPr marL="0" indent="0" algn="l">
              <a:lnSpc>
                <a:spcPct val="100000"/>
              </a:lnSpc>
              <a:spcAft>
                <a:spcPts val="0"/>
              </a:spcAft>
              <a:buNone/>
              <a:defRPr sz="1400" b="0" i="0" cap="all" spc="150" baseline="0">
                <a:solidFill>
                  <a:srgbClr val="000000"/>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7" name="Title 6"/>
          <p:cNvSpPr>
            <a:spLocks noGrp="1"/>
          </p:cNvSpPr>
          <p:nvPr>
            <p:ph type="title"/>
          </p:nvPr>
        </p:nvSpPr>
        <p:spPr bwMode="black">
          <a:xfrm>
            <a:off x="457200" y="280417"/>
            <a:ext cx="8229600" cy="584775"/>
          </a:xfrm>
        </p:spPr>
        <p:txBody>
          <a:bodyPr/>
          <a:lstStyle>
            <a:lvl1pPr>
              <a:defRPr spc="0"/>
            </a:lvl1pPr>
          </a:lstStyle>
          <a:p>
            <a:r>
              <a:rPr lang="en-US" noProof="0"/>
              <a:t>Click to edit Master title style</a:t>
            </a:r>
            <a:endParaRPr lang="en-US" noProof="0" dirty="0"/>
          </a:p>
        </p:txBody>
      </p:sp>
    </p:spTree>
    <p:extLst>
      <p:ext uri="{BB962C8B-B14F-4D97-AF65-F5344CB8AC3E}">
        <p14:creationId xmlns:p14="http://schemas.microsoft.com/office/powerpoint/2010/main" val="16845278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407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hank you slide">
    <p:bg>
      <p:bgPr>
        <a:solidFill>
          <a:srgbClr val="006666"/>
        </a:solidFill>
        <a:effectLst/>
      </p:bgPr>
    </p:bg>
    <p:spTree>
      <p:nvGrpSpPr>
        <p:cNvPr id="1" name=""/>
        <p:cNvGrpSpPr/>
        <p:nvPr/>
      </p:nvGrpSpPr>
      <p:grpSpPr>
        <a:xfrm>
          <a:off x="0" y="0"/>
          <a:ext cx="0" cy="0"/>
          <a:chOff x="0" y="0"/>
          <a:chExt cx="0" cy="0"/>
        </a:xfrm>
      </p:grpSpPr>
      <p:sp>
        <p:nvSpPr>
          <p:cNvPr id="16" name="Title 1"/>
          <p:cNvSpPr>
            <a:spLocks noGrp="1"/>
          </p:cNvSpPr>
          <p:nvPr>
            <p:ph type="ctrTitle"/>
          </p:nvPr>
        </p:nvSpPr>
        <p:spPr bwMode="black">
          <a:xfrm>
            <a:off x="457200" y="1608667"/>
            <a:ext cx="3467100" cy="1828193"/>
          </a:xfrm>
          <a:prstGeom prst="rect">
            <a:avLst/>
          </a:prstGeom>
        </p:spPr>
        <p:txBody>
          <a:bodyPr/>
          <a:lstStyle>
            <a:lvl1pPr algn="l">
              <a:lnSpc>
                <a:spcPct val="90000"/>
              </a:lnSpc>
              <a:defRPr sz="4400" b="0" i="0">
                <a:solidFill>
                  <a:schemeClr val="bg1"/>
                </a:solidFill>
                <a:latin typeface="Georgia"/>
                <a:cs typeface="Georgia"/>
              </a:defRPr>
            </a:lvl1pPr>
          </a:lstStyle>
          <a:p>
            <a:r>
              <a:rPr lang="en-US" noProof="0"/>
              <a:t>Click to edit Master title style</a:t>
            </a:r>
            <a:endParaRPr lang="en-US" noProof="0" dirty="0"/>
          </a:p>
        </p:txBody>
      </p:sp>
    </p:spTree>
    <p:extLst>
      <p:ext uri="{BB962C8B-B14F-4D97-AF65-F5344CB8AC3E}">
        <p14:creationId xmlns:p14="http://schemas.microsoft.com/office/powerpoint/2010/main" val="504743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able Placeholder 3"/>
          <p:cNvSpPr>
            <a:spLocks noGrp="1"/>
          </p:cNvSpPr>
          <p:nvPr>
            <p:ph type="tbl" sz="quarter" idx="10"/>
          </p:nvPr>
        </p:nvSpPr>
        <p:spPr>
          <a:xfrm>
            <a:off x="463551" y="1225551"/>
            <a:ext cx="8242519" cy="3632564"/>
          </a:xfrm>
        </p:spPr>
        <p:txBody>
          <a:bodyPr/>
          <a:lstStyle/>
          <a:p>
            <a:pPr lvl="0"/>
            <a:r>
              <a:rPr lang="en-US" noProof="0"/>
              <a:t>Click icon to add table</a:t>
            </a:r>
            <a:endParaRPr lang="en-US" noProof="0" dirty="0"/>
          </a:p>
        </p:txBody>
      </p:sp>
    </p:spTree>
    <p:extLst>
      <p:ext uri="{BB962C8B-B14F-4D97-AF65-F5344CB8AC3E}">
        <p14:creationId xmlns:p14="http://schemas.microsoft.com/office/powerpoint/2010/main" val="677432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926CA-27F1-4224-956B-5DC0296834A4}" type="datetimeFigureOut">
              <a:rPr lang="en-US" smtClean="0">
                <a:solidFill>
                  <a:prstClr val="black">
                    <a:tint val="75000"/>
                  </a:prstClr>
                </a:solidFill>
              </a:rPr>
              <a:pPr/>
              <a:t>7/31/2019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66ED75-311D-4A90-A857-E18A138137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370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926CA-27F1-4224-956B-5DC0296834A4}" type="datetimeFigureOut">
              <a:rPr lang="en-US" smtClean="0">
                <a:solidFill>
                  <a:prstClr val="black">
                    <a:tint val="75000"/>
                  </a:prstClr>
                </a:solidFill>
              </a:rPr>
              <a:pPr/>
              <a:t>7/31/2019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66ED75-311D-4A90-A857-E18A138137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357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926CA-27F1-4224-956B-5DC0296834A4}" type="datetimeFigureOut">
              <a:rPr lang="en-US" smtClean="0">
                <a:solidFill>
                  <a:prstClr val="black">
                    <a:tint val="75000"/>
                  </a:prstClr>
                </a:solidFill>
              </a:rPr>
              <a:pPr/>
              <a:t>7/31/2019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66ED75-311D-4A90-A857-E18A138137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616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926CA-27F1-4224-956B-5DC0296834A4}" type="datetimeFigureOut">
              <a:rPr lang="en-US" smtClean="0">
                <a:solidFill>
                  <a:prstClr val="black">
                    <a:tint val="75000"/>
                  </a:prstClr>
                </a:solidFill>
              </a:rPr>
              <a:pPr/>
              <a:t>7/31/2019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66ED75-311D-4A90-A857-E18A138137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642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1364498-6899-4947-8D28-00BF66C21F0A}"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46655-7E8F-4657-96E1-A1C365D8591C}" type="slidenum">
              <a:rPr lang="en-US" smtClean="0"/>
              <a:t>‹#›</a:t>
            </a:fld>
            <a:endParaRPr lang="en-US"/>
          </a:p>
        </p:txBody>
      </p:sp>
    </p:spTree>
    <p:extLst>
      <p:ext uri="{BB962C8B-B14F-4D97-AF65-F5344CB8AC3E}">
        <p14:creationId xmlns:p14="http://schemas.microsoft.com/office/powerpoint/2010/main" val="41961087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926CA-27F1-4224-956B-5DC0296834A4}" type="datetimeFigureOut">
              <a:rPr lang="en-US" smtClean="0">
                <a:solidFill>
                  <a:prstClr val="black">
                    <a:tint val="75000"/>
                  </a:prstClr>
                </a:solidFill>
              </a:rPr>
              <a:pPr/>
              <a:t>7/31/2019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66ED75-311D-4A90-A857-E18A138137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530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926CA-27F1-4224-956B-5DC0296834A4}" type="datetimeFigureOut">
              <a:rPr lang="en-US" smtClean="0">
                <a:solidFill>
                  <a:prstClr val="black">
                    <a:tint val="75000"/>
                  </a:prstClr>
                </a:solidFill>
              </a:rPr>
              <a:pPr/>
              <a:t>7/31/2019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66ED75-311D-4A90-A857-E18A138137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9119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926CA-27F1-4224-956B-5DC0296834A4}" type="datetimeFigureOut">
              <a:rPr lang="en-US" smtClean="0">
                <a:solidFill>
                  <a:prstClr val="black">
                    <a:tint val="75000"/>
                  </a:prstClr>
                </a:solidFill>
              </a:rPr>
              <a:pPr/>
              <a:t>7/31/2019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66ED75-311D-4A90-A857-E18A138137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106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926CA-27F1-4224-956B-5DC0296834A4}" type="datetimeFigureOut">
              <a:rPr lang="en-US" smtClean="0">
                <a:solidFill>
                  <a:prstClr val="black">
                    <a:tint val="75000"/>
                  </a:prstClr>
                </a:solidFill>
              </a:rPr>
              <a:pPr/>
              <a:t>7/31/2019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66ED75-311D-4A90-A857-E18A138137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607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926CA-27F1-4224-956B-5DC0296834A4}" type="datetimeFigureOut">
              <a:rPr lang="en-US" smtClean="0">
                <a:solidFill>
                  <a:prstClr val="black">
                    <a:tint val="75000"/>
                  </a:prstClr>
                </a:solidFill>
              </a:rPr>
              <a:pPr/>
              <a:t>7/31/2019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66ED75-311D-4A90-A857-E18A138137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118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926CA-27F1-4224-956B-5DC0296834A4}" type="datetimeFigureOut">
              <a:rPr lang="en-US" smtClean="0">
                <a:solidFill>
                  <a:prstClr val="black">
                    <a:tint val="75000"/>
                  </a:prstClr>
                </a:solidFill>
              </a:rPr>
              <a:pPr/>
              <a:t>7/31/2019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66ED75-311D-4A90-A857-E18A138137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7265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926CA-27F1-4224-956B-5DC0296834A4}" type="datetimeFigureOut">
              <a:rPr lang="en-US" smtClean="0">
                <a:solidFill>
                  <a:prstClr val="black">
                    <a:tint val="75000"/>
                  </a:prstClr>
                </a:solidFill>
              </a:rPr>
              <a:pPr/>
              <a:t>7/31/2019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66ED75-311D-4A90-A857-E18A138137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172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Line with Subtitle">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457200" y="1207010"/>
            <a:ext cx="8229600" cy="253916"/>
          </a:xfrm>
          <a:prstGeom prst="rect">
            <a:avLst/>
          </a:prstGeom>
        </p:spPr>
        <p:txBody>
          <a:bodyPr>
            <a:spAutoFit/>
          </a:bodyPr>
          <a:lstStyle>
            <a:lvl1pPr marL="0" indent="0" algn="l">
              <a:lnSpc>
                <a:spcPct val="100000"/>
              </a:lnSpc>
              <a:spcAft>
                <a:spcPts val="0"/>
              </a:spcAft>
              <a:buNone/>
              <a:defRPr sz="1050" b="0" i="0" cap="all" spc="113" baseline="0">
                <a:solidFill>
                  <a:srgbClr val="000000"/>
                </a:solidFill>
                <a:latin typeface="Verdana"/>
                <a:cs typeface="Verdana"/>
              </a:defRPr>
            </a:lvl1pPr>
            <a:lvl2pPr marL="342892" indent="0" algn="ctr">
              <a:buNone/>
              <a:defRPr>
                <a:solidFill>
                  <a:schemeClr val="tx1">
                    <a:tint val="75000"/>
                  </a:schemeClr>
                </a:solidFill>
              </a:defRPr>
            </a:lvl2pPr>
            <a:lvl3pPr marL="685784"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noProof="0"/>
              <a:t>Click to edit Master subtitle style</a:t>
            </a:r>
            <a:endParaRPr lang="en-US" noProof="0" dirty="0"/>
          </a:p>
        </p:txBody>
      </p:sp>
      <p:sp>
        <p:nvSpPr>
          <p:cNvPr id="7" name="Title 6"/>
          <p:cNvSpPr>
            <a:spLocks noGrp="1"/>
          </p:cNvSpPr>
          <p:nvPr>
            <p:ph type="title"/>
          </p:nvPr>
        </p:nvSpPr>
        <p:spPr bwMode="black">
          <a:xfrm>
            <a:off x="457200" y="280420"/>
            <a:ext cx="8229600" cy="820737"/>
          </a:xfrm>
        </p:spPr>
        <p:txBody>
          <a:bodyPr/>
          <a:lstStyle>
            <a:lvl1pPr>
              <a:defRPr spc="0"/>
            </a:lvl1pPr>
          </a:lstStyle>
          <a:p>
            <a:r>
              <a:rPr lang="en-US" noProof="0"/>
              <a:t>Click to edit Master title style</a:t>
            </a:r>
            <a:endParaRPr lang="en-US" noProof="0" dirty="0"/>
          </a:p>
        </p:txBody>
      </p:sp>
    </p:spTree>
    <p:extLst>
      <p:ext uri="{BB962C8B-B14F-4D97-AF65-F5344CB8AC3E}">
        <p14:creationId xmlns:p14="http://schemas.microsoft.com/office/powerpoint/2010/main" val="42197622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1364498-6899-4947-8D28-00BF66C21F0A}" type="datetimeFigureOut">
              <a:rPr lang="en-US" smtClean="0">
                <a:solidFill>
                  <a:prstClr val="black">
                    <a:tint val="75000"/>
                  </a:prstClr>
                </a:solidFill>
              </a:rPr>
              <a:pPr/>
              <a:t>7/31/2019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D46655-7E8F-4657-96E1-A1C365D859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67920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364498-6899-4947-8D28-00BF66C21F0A}" type="datetimeFigureOut">
              <a:rPr lang="en-US" smtClean="0">
                <a:solidFill>
                  <a:prstClr val="black">
                    <a:tint val="75000"/>
                  </a:prstClr>
                </a:solidFill>
              </a:rPr>
              <a:pPr/>
              <a:t>7/31/2019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D46655-7E8F-4657-96E1-A1C365D859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349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1364498-6899-4947-8D28-00BF66C21F0A}" type="datetimeFigureOut">
              <a:rPr lang="en-US" smtClean="0"/>
              <a:t>7/31/2019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D46655-7E8F-4657-96E1-A1C365D8591C}" type="slidenum">
              <a:rPr lang="en-US" smtClean="0"/>
              <a:t>‹#›</a:t>
            </a:fld>
            <a:endParaRPr lang="en-US"/>
          </a:p>
        </p:txBody>
      </p:sp>
    </p:spTree>
    <p:extLst>
      <p:ext uri="{BB962C8B-B14F-4D97-AF65-F5344CB8AC3E}">
        <p14:creationId xmlns:p14="http://schemas.microsoft.com/office/powerpoint/2010/main" val="602145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364498-6899-4947-8D28-00BF66C21F0A}" type="datetimeFigureOut">
              <a:rPr lang="en-US" smtClean="0">
                <a:solidFill>
                  <a:prstClr val="black">
                    <a:tint val="75000"/>
                  </a:prstClr>
                </a:solidFill>
              </a:rPr>
              <a:pPr/>
              <a:t>7/31/2019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D46655-7E8F-4657-96E1-A1C365D859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64158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1364498-6899-4947-8D28-00BF66C21F0A}" type="datetimeFigureOut">
              <a:rPr lang="en-US" smtClean="0">
                <a:solidFill>
                  <a:prstClr val="black">
                    <a:tint val="75000"/>
                  </a:prstClr>
                </a:solidFill>
              </a:rPr>
              <a:pPr/>
              <a:t>7/31/2019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D46655-7E8F-4657-96E1-A1C365D859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9978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1364498-6899-4947-8D28-00BF66C21F0A}" type="datetimeFigureOut">
              <a:rPr lang="en-US" smtClean="0">
                <a:solidFill>
                  <a:prstClr val="black">
                    <a:tint val="75000"/>
                  </a:prstClr>
                </a:solidFill>
              </a:rPr>
              <a:pPr/>
              <a:t>7/31/2019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3D46655-7E8F-4657-96E1-A1C365D859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24200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1364498-6899-4947-8D28-00BF66C21F0A}" type="datetimeFigureOut">
              <a:rPr lang="en-US" smtClean="0">
                <a:solidFill>
                  <a:prstClr val="black">
                    <a:tint val="75000"/>
                  </a:prstClr>
                </a:solidFill>
              </a:rPr>
              <a:pPr/>
              <a:t>7/31/2019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D46655-7E8F-4657-96E1-A1C365D859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78340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64498-6899-4947-8D28-00BF66C21F0A}" type="datetimeFigureOut">
              <a:rPr lang="en-US" smtClean="0">
                <a:solidFill>
                  <a:prstClr val="black">
                    <a:tint val="75000"/>
                  </a:prstClr>
                </a:solidFill>
              </a:rPr>
              <a:pPr/>
              <a:t>7/31/2019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3D46655-7E8F-4657-96E1-A1C365D859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2567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364498-6899-4947-8D28-00BF66C21F0A}" type="datetimeFigureOut">
              <a:rPr lang="en-US" smtClean="0">
                <a:solidFill>
                  <a:prstClr val="black">
                    <a:tint val="75000"/>
                  </a:prstClr>
                </a:solidFill>
              </a:rPr>
              <a:pPr/>
              <a:t>7/31/2019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D46655-7E8F-4657-96E1-A1C365D859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526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364498-6899-4947-8D28-00BF66C21F0A}" type="datetimeFigureOut">
              <a:rPr lang="en-US" smtClean="0">
                <a:solidFill>
                  <a:prstClr val="black">
                    <a:tint val="75000"/>
                  </a:prstClr>
                </a:solidFill>
              </a:rPr>
              <a:pPr/>
              <a:t>7/31/2019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D46655-7E8F-4657-96E1-A1C365D859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5874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364498-6899-4947-8D28-00BF66C21F0A}" type="datetimeFigureOut">
              <a:rPr lang="en-US" smtClean="0">
                <a:solidFill>
                  <a:prstClr val="black">
                    <a:tint val="75000"/>
                  </a:prstClr>
                </a:solidFill>
              </a:rPr>
              <a:pPr/>
              <a:t>7/31/2019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D46655-7E8F-4657-96E1-A1C365D859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9799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1364498-6899-4947-8D28-00BF66C21F0A}" type="datetimeFigureOut">
              <a:rPr lang="en-US" smtClean="0">
                <a:solidFill>
                  <a:prstClr val="black">
                    <a:tint val="75000"/>
                  </a:prstClr>
                </a:solidFill>
              </a:rPr>
              <a:pPr/>
              <a:t>7/31/2019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D46655-7E8F-4657-96E1-A1C365D859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905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1364498-6899-4947-8D28-00BF66C21F0A}" type="datetimeFigureOut">
              <a:rPr lang="en-US" smtClean="0"/>
              <a:t>7/31/2019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D46655-7E8F-4657-96E1-A1C365D8591C}" type="slidenum">
              <a:rPr lang="en-US" smtClean="0"/>
              <a:t>‹#›</a:t>
            </a:fld>
            <a:endParaRPr lang="en-US"/>
          </a:p>
        </p:txBody>
      </p:sp>
    </p:spTree>
    <p:extLst>
      <p:ext uri="{BB962C8B-B14F-4D97-AF65-F5344CB8AC3E}">
        <p14:creationId xmlns:p14="http://schemas.microsoft.com/office/powerpoint/2010/main" val="2334316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64498-6899-4947-8D28-00BF66C21F0A}" type="datetimeFigureOut">
              <a:rPr lang="en-US" smtClean="0"/>
              <a:t>7/31/2019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D46655-7E8F-4657-96E1-A1C365D8591C}" type="slidenum">
              <a:rPr lang="en-US" smtClean="0"/>
              <a:t>‹#›</a:t>
            </a:fld>
            <a:endParaRPr lang="en-US"/>
          </a:p>
        </p:txBody>
      </p:sp>
    </p:spTree>
    <p:extLst>
      <p:ext uri="{BB962C8B-B14F-4D97-AF65-F5344CB8AC3E}">
        <p14:creationId xmlns:p14="http://schemas.microsoft.com/office/powerpoint/2010/main" val="504259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364498-6899-4947-8D28-00BF66C21F0A}"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46655-7E8F-4657-96E1-A1C365D8591C}" type="slidenum">
              <a:rPr lang="en-US" smtClean="0"/>
              <a:t>‹#›</a:t>
            </a:fld>
            <a:endParaRPr lang="en-US"/>
          </a:p>
        </p:txBody>
      </p:sp>
    </p:spTree>
    <p:extLst>
      <p:ext uri="{BB962C8B-B14F-4D97-AF65-F5344CB8AC3E}">
        <p14:creationId xmlns:p14="http://schemas.microsoft.com/office/powerpoint/2010/main" val="90649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364498-6899-4947-8D28-00BF66C21F0A}"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46655-7E8F-4657-96E1-A1C365D8591C}" type="slidenum">
              <a:rPr lang="en-US" smtClean="0"/>
              <a:t>‹#›</a:t>
            </a:fld>
            <a:endParaRPr lang="en-US"/>
          </a:p>
        </p:txBody>
      </p:sp>
    </p:spTree>
    <p:extLst>
      <p:ext uri="{BB962C8B-B14F-4D97-AF65-F5344CB8AC3E}">
        <p14:creationId xmlns:p14="http://schemas.microsoft.com/office/powerpoint/2010/main" val="396440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64498-6899-4947-8D28-00BF66C21F0A}" type="datetimeFigureOut">
              <a:rPr lang="en-US" smtClean="0"/>
              <a:t>7/31/2019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46655-7E8F-4657-96E1-A1C365D8591C}" type="slidenum">
              <a:rPr lang="en-US" smtClean="0"/>
              <a:t>‹#›</a:t>
            </a:fld>
            <a:endParaRPr lang="en-US"/>
          </a:p>
        </p:txBody>
      </p:sp>
    </p:spTree>
    <p:extLst>
      <p:ext uri="{BB962C8B-B14F-4D97-AF65-F5344CB8AC3E}">
        <p14:creationId xmlns:p14="http://schemas.microsoft.com/office/powerpoint/2010/main" val="3650096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73355" y="243841"/>
            <a:ext cx="879348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900">
                <a:solidFill>
                  <a:schemeClr val="accent1"/>
                </a:solidFill>
              </a:defRPr>
            </a:lvl1pPr>
          </a:lstStyle>
          <a:p>
            <a:pPr defTabSz="342900"/>
            <a:fld id="{96DFF08F-DC6B-4601-B491-B0F83F6DD2DA}" type="datetimeFigureOut">
              <a:rPr lang="en-US" smtClean="0">
                <a:solidFill>
                  <a:srgbClr val="DF5327"/>
                </a:solidFill>
              </a:rPr>
              <a:pPr defTabSz="342900"/>
              <a:t>7/31/2019</a:t>
            </a:fld>
            <a:endParaRPr lang="en-US" dirty="0">
              <a:solidFill>
                <a:srgbClr val="DF5327"/>
              </a:solidFill>
            </a:endParaRPr>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900">
                <a:solidFill>
                  <a:schemeClr val="accent1"/>
                </a:solidFill>
              </a:defRPr>
            </a:lvl1pPr>
          </a:lstStyle>
          <a:p>
            <a:pPr defTabSz="342900"/>
            <a:endParaRPr lang="en-US" dirty="0">
              <a:solidFill>
                <a:srgbClr val="DF5327"/>
              </a:solidFill>
            </a:endParaRPr>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900">
                <a:solidFill>
                  <a:schemeClr val="accent1"/>
                </a:solidFill>
              </a:defRPr>
            </a:lvl1pPr>
          </a:lstStyle>
          <a:p>
            <a:pPr defTabSz="342900"/>
            <a:fld id="{4FAB73BC-B049-4115-A692-8D63A059BFB8}" type="slidenum">
              <a:rPr lang="en-US" smtClean="0">
                <a:solidFill>
                  <a:srgbClr val="DF5327"/>
                </a:solidFill>
              </a:rPr>
              <a:pPr defTabSz="342900"/>
              <a:t>‹#›</a:t>
            </a:fld>
            <a:endParaRPr lang="en-US" dirty="0">
              <a:solidFill>
                <a:srgbClr val="DF5327"/>
              </a:solidFill>
            </a:endParaRPr>
          </a:p>
        </p:txBody>
      </p:sp>
    </p:spTree>
    <p:extLst>
      <p:ext uri="{BB962C8B-B14F-4D97-AF65-F5344CB8AC3E}">
        <p14:creationId xmlns:p14="http://schemas.microsoft.com/office/powerpoint/2010/main" val="28169504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50"/>
        </a:spcBef>
        <a:buClr>
          <a:schemeClr val="accent1"/>
        </a:buClr>
        <a:buSzPct val="80000"/>
        <a:buFont typeface="Corbel" pitchFamily="34" charset="0"/>
        <a:buChar char="•"/>
        <a:defRPr sz="165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4pPr>
      <a:lvl5pPr marL="96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5pPr>
      <a:lvl6pPr marL="12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5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black">
          <a:xfrm>
            <a:off x="457200" y="279400"/>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1027" name="Text Placeholder 6">
            <a:extLst>
              <a:ext uri="{FF2B5EF4-FFF2-40B4-BE49-F238E27FC236}">
                <a16:creationId xmlns="" xmlns:a16="http://schemas.microsoft.com/office/drawing/2014/main" id="{48FC03C3-7C68-4C27-973C-C53D860DF548}"/>
              </a:ext>
            </a:extLst>
          </p:cNvPr>
          <p:cNvSpPr>
            <a:spLocks noGrp="1"/>
          </p:cNvSpPr>
          <p:nvPr>
            <p:ph type="body" idx="1"/>
          </p:nvPr>
        </p:nvSpPr>
        <p:spPr bwMode="black">
          <a:xfrm>
            <a:off x="457200" y="1598085"/>
            <a:ext cx="8229600" cy="4387849"/>
          </a:xfrm>
          <a:prstGeom prst="rect">
            <a:avLst/>
          </a:prstGeom>
          <a:noFill/>
          <a:ln>
            <a:noFill/>
          </a:ln>
          <a:extLst>
            <a:ext uri="{909E8E84-426E-40dd-AFC4-6F175D3DCCD1}"/>
            <a:ext uri="{91240B29-F687-4f45-9708-019B960494DF}"/>
            <a:ext uri="{FAA26D3D-D897-4be2-8F04-BA451C77F1D7}"/>
          </a:extLst>
        </p:spPr>
        <p:txBody>
          <a:bodyPr vert="horz" wrap="square" lIns="0" tIns="0" rIns="0" bIns="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Box 8">
            <a:extLst>
              <a:ext uri="{FF2B5EF4-FFF2-40B4-BE49-F238E27FC236}">
                <a16:creationId xmlns="" xmlns:a16="http://schemas.microsoft.com/office/drawing/2014/main" id="{22942EAD-A765-4411-B952-2362CF0F918E}"/>
              </a:ext>
            </a:extLst>
          </p:cNvPr>
          <p:cNvSpPr txBox="1"/>
          <p:nvPr/>
        </p:nvSpPr>
        <p:spPr>
          <a:xfrm>
            <a:off x="457200" y="6301318"/>
            <a:ext cx="4281488" cy="309033"/>
          </a:xfrm>
          <a:prstGeom prst="rect">
            <a:avLst/>
          </a:prstGeom>
          <a:no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457200" eaLnBrk="1" fontAlgn="base" hangingPunct="1">
              <a:spcBef>
                <a:spcPct val="0"/>
              </a:spcBef>
              <a:spcAft>
                <a:spcPct val="0"/>
              </a:spcAft>
              <a:defRPr/>
            </a:pPr>
            <a:fld id="{05C508DC-1F2D-47E6-BF1D-454892857AA3}" type="slidenum">
              <a:rPr lang="en-US" altLang="en-US" sz="600" smtClean="0">
                <a:solidFill>
                  <a:srgbClr val="A6A6A6"/>
                </a:solidFill>
                <a:latin typeface="Verdana" panose="020B0604030504040204" pitchFamily="34" charset="0"/>
              </a:rPr>
              <a:pPr defTabSz="457200" eaLnBrk="1" fontAlgn="base" hangingPunct="1">
                <a:spcBef>
                  <a:spcPct val="0"/>
                </a:spcBef>
                <a:spcAft>
                  <a:spcPct val="0"/>
                </a:spcAft>
                <a:defRPr/>
              </a:pPr>
              <a:t>‹#›</a:t>
            </a:fld>
            <a:r>
              <a:rPr lang="en-US" altLang="en-US" sz="600" dirty="0">
                <a:solidFill>
                  <a:srgbClr val="A6A6A6"/>
                </a:solidFill>
                <a:latin typeface="Verdana" panose="020B0604030504040204" pitchFamily="34" charset="0"/>
              </a:rPr>
              <a:t>	© 2019 Citizens’ Housing And Planning Association, Inc.</a:t>
            </a:r>
          </a:p>
        </p:txBody>
      </p:sp>
      <p:pic>
        <p:nvPicPr>
          <p:cNvPr id="1029" name="Imagen 6" descr="CHAPAlogo_clean.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148638" y="6049434"/>
            <a:ext cx="749300"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555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ransition/>
  <p:timing>
    <p:tnLst>
      <p:par>
        <p:cTn id="1" dur="indefinite" restart="never" nodeType="tmRoot"/>
      </p:par>
    </p:tnLst>
  </p:timing>
  <p:hf hdr="0" ftr="0" dt="0"/>
  <p:txStyles>
    <p:titleStyle>
      <a:lvl1pPr algn="l" defTabSz="457200" rtl="0" eaLnBrk="0" fontAlgn="base" hangingPunct="0">
        <a:spcBef>
          <a:spcPct val="0"/>
        </a:spcBef>
        <a:spcAft>
          <a:spcPct val="0"/>
        </a:spcAft>
        <a:defRPr lang="en-GB" sz="3800" kern="1200" dirty="0">
          <a:solidFill>
            <a:srgbClr val="006666"/>
          </a:solidFill>
          <a:latin typeface="Georgia"/>
          <a:ea typeface="ＭＳ Ｐゴシック" charset="0"/>
          <a:cs typeface="Georgia"/>
        </a:defRPr>
      </a:lvl1pPr>
      <a:lvl2pPr algn="l" defTabSz="457200" rtl="0" eaLnBrk="0" fontAlgn="base" hangingPunct="0">
        <a:spcBef>
          <a:spcPct val="0"/>
        </a:spcBef>
        <a:spcAft>
          <a:spcPct val="0"/>
        </a:spcAft>
        <a:defRPr sz="3800">
          <a:solidFill>
            <a:srgbClr val="006666"/>
          </a:solidFill>
          <a:latin typeface="Georgia" panose="02040502050405020303" pitchFamily="18" charset="0"/>
          <a:ea typeface="ＭＳ Ｐゴシック" charset="0"/>
          <a:cs typeface="Georgia" panose="02040502050405020303" pitchFamily="18" charset="0"/>
        </a:defRPr>
      </a:lvl2pPr>
      <a:lvl3pPr algn="l" defTabSz="457200" rtl="0" eaLnBrk="0" fontAlgn="base" hangingPunct="0">
        <a:spcBef>
          <a:spcPct val="0"/>
        </a:spcBef>
        <a:spcAft>
          <a:spcPct val="0"/>
        </a:spcAft>
        <a:defRPr sz="3800">
          <a:solidFill>
            <a:srgbClr val="006666"/>
          </a:solidFill>
          <a:latin typeface="Georgia" panose="02040502050405020303" pitchFamily="18" charset="0"/>
          <a:ea typeface="ＭＳ Ｐゴシック" charset="0"/>
          <a:cs typeface="Georgia" panose="02040502050405020303" pitchFamily="18" charset="0"/>
        </a:defRPr>
      </a:lvl3pPr>
      <a:lvl4pPr algn="l" defTabSz="457200" rtl="0" eaLnBrk="0" fontAlgn="base" hangingPunct="0">
        <a:spcBef>
          <a:spcPct val="0"/>
        </a:spcBef>
        <a:spcAft>
          <a:spcPct val="0"/>
        </a:spcAft>
        <a:defRPr sz="3800">
          <a:solidFill>
            <a:srgbClr val="006666"/>
          </a:solidFill>
          <a:latin typeface="Georgia" panose="02040502050405020303" pitchFamily="18" charset="0"/>
          <a:ea typeface="ＭＳ Ｐゴシック" charset="0"/>
          <a:cs typeface="Georgia" panose="02040502050405020303" pitchFamily="18" charset="0"/>
        </a:defRPr>
      </a:lvl4pPr>
      <a:lvl5pPr algn="l" defTabSz="457200" rtl="0" eaLnBrk="0" fontAlgn="base" hangingPunct="0">
        <a:spcBef>
          <a:spcPct val="0"/>
        </a:spcBef>
        <a:spcAft>
          <a:spcPct val="0"/>
        </a:spcAft>
        <a:defRPr sz="3800">
          <a:solidFill>
            <a:srgbClr val="006666"/>
          </a:solidFill>
          <a:latin typeface="Georgia" panose="02040502050405020303" pitchFamily="18" charset="0"/>
          <a:ea typeface="ＭＳ Ｐゴシック" charset="0"/>
          <a:cs typeface="Georgia" panose="02040502050405020303" pitchFamily="18" charset="0"/>
        </a:defRPr>
      </a:lvl5pPr>
      <a:lvl6pPr marL="457200" algn="l" defTabSz="457200" rtl="0" eaLnBrk="1" fontAlgn="base" hangingPunct="1">
        <a:spcBef>
          <a:spcPct val="0"/>
        </a:spcBef>
        <a:spcAft>
          <a:spcPct val="0"/>
        </a:spcAft>
        <a:defRPr sz="2800" b="1">
          <a:solidFill>
            <a:schemeClr val="tx1"/>
          </a:solidFill>
          <a:latin typeface="Arial" charset="0"/>
          <a:ea typeface="ＭＳ Ｐゴシック" charset="0"/>
          <a:cs typeface="Arial" charset="0"/>
        </a:defRPr>
      </a:lvl6pPr>
      <a:lvl7pPr marL="914400" algn="l" defTabSz="457200" rtl="0" eaLnBrk="1" fontAlgn="base" hangingPunct="1">
        <a:spcBef>
          <a:spcPct val="0"/>
        </a:spcBef>
        <a:spcAft>
          <a:spcPct val="0"/>
        </a:spcAft>
        <a:defRPr sz="2800" b="1">
          <a:solidFill>
            <a:schemeClr val="tx1"/>
          </a:solidFill>
          <a:latin typeface="Arial" charset="0"/>
          <a:ea typeface="ＭＳ Ｐゴシック" charset="0"/>
          <a:cs typeface="Arial" charset="0"/>
        </a:defRPr>
      </a:lvl7pPr>
      <a:lvl8pPr marL="1371600" algn="l" defTabSz="457200" rtl="0" eaLnBrk="1" fontAlgn="base" hangingPunct="1">
        <a:spcBef>
          <a:spcPct val="0"/>
        </a:spcBef>
        <a:spcAft>
          <a:spcPct val="0"/>
        </a:spcAft>
        <a:defRPr sz="2800" b="1">
          <a:solidFill>
            <a:schemeClr val="tx1"/>
          </a:solidFill>
          <a:latin typeface="Arial" charset="0"/>
          <a:ea typeface="ＭＳ Ｐゴシック" charset="0"/>
          <a:cs typeface="Arial" charset="0"/>
        </a:defRPr>
      </a:lvl8pPr>
      <a:lvl9pPr marL="1828800" algn="l" defTabSz="457200" rtl="0" eaLnBrk="1" fontAlgn="base" hangingPunct="1">
        <a:spcBef>
          <a:spcPct val="0"/>
        </a:spcBef>
        <a:spcAft>
          <a:spcPct val="0"/>
        </a:spcAft>
        <a:defRPr sz="2800" b="1">
          <a:solidFill>
            <a:schemeClr val="tx1"/>
          </a:solidFill>
          <a:latin typeface="Arial" charset="0"/>
          <a:ea typeface="ＭＳ Ｐゴシック" charset="0"/>
          <a:cs typeface="Arial" charset="0"/>
        </a:defRPr>
      </a:lvl9pPr>
    </p:titleStyle>
    <p:bodyStyle>
      <a:lvl1pPr marL="342900" indent="-342900" algn="l" defTabSz="457200" rtl="0" eaLnBrk="0" fontAlgn="base" hangingPunct="0">
        <a:lnSpc>
          <a:spcPct val="120000"/>
        </a:lnSpc>
        <a:spcBef>
          <a:spcPct val="0"/>
        </a:spcBef>
        <a:spcAft>
          <a:spcPts val="138"/>
        </a:spcAft>
        <a:buSzPct val="100000"/>
        <a:buFont typeface="Arial" panose="020B0604020202020204" pitchFamily="34" charset="0"/>
        <a:defRPr sz="2000" kern="1200">
          <a:solidFill>
            <a:schemeClr val="tx1"/>
          </a:solidFill>
          <a:latin typeface="Georgia"/>
          <a:ea typeface="ＭＳ Ｐゴシック" charset="0"/>
          <a:cs typeface="Georgia"/>
        </a:defRPr>
      </a:lvl1pPr>
      <a:lvl2pPr marL="228600" indent="-228600" algn="l" defTabSz="430213" rtl="0" eaLnBrk="0" fontAlgn="base" hangingPunct="0">
        <a:lnSpc>
          <a:spcPct val="120000"/>
        </a:lnSpc>
        <a:spcBef>
          <a:spcPct val="0"/>
        </a:spcBef>
        <a:spcAft>
          <a:spcPts val="138"/>
        </a:spcAft>
        <a:buClr>
          <a:srgbClr val="993399"/>
        </a:buClr>
        <a:buSzPct val="100000"/>
        <a:buFont typeface="Arial" panose="020B0604020202020204" pitchFamily="34" charset="0"/>
        <a:buChar char="•"/>
        <a:defRPr sz="1700" kern="1200">
          <a:solidFill>
            <a:schemeClr val="tx1"/>
          </a:solidFill>
          <a:latin typeface="Georgia"/>
          <a:ea typeface="Arial" charset="0"/>
          <a:cs typeface="Georgia"/>
        </a:defRPr>
      </a:lvl2pPr>
      <a:lvl3pPr marL="457200" indent="-228600" algn="l" defTabSz="457200" rtl="0" eaLnBrk="0" fontAlgn="base" hangingPunct="0">
        <a:lnSpc>
          <a:spcPct val="120000"/>
        </a:lnSpc>
        <a:spcBef>
          <a:spcPct val="0"/>
        </a:spcBef>
        <a:spcAft>
          <a:spcPts val="138"/>
        </a:spcAft>
        <a:buClr>
          <a:srgbClr val="006666"/>
        </a:buClr>
        <a:buFont typeface="Lucida Grande" pitchFamily="80" charset="0"/>
        <a:buChar char="-"/>
        <a:defRPr sz="1500" kern="1200">
          <a:solidFill>
            <a:schemeClr val="tx1"/>
          </a:solidFill>
          <a:latin typeface="Georgia"/>
          <a:ea typeface="Arial" charset="0"/>
          <a:cs typeface="Georgia"/>
        </a:defRPr>
      </a:lvl3pPr>
      <a:lvl4pPr marL="685800" algn="l" defTabSz="457200" rtl="0" eaLnBrk="0" fontAlgn="base" hangingPunct="0">
        <a:lnSpc>
          <a:spcPct val="120000"/>
        </a:lnSpc>
        <a:spcBef>
          <a:spcPct val="0"/>
        </a:spcBef>
        <a:spcAft>
          <a:spcPts val="138"/>
        </a:spcAft>
        <a:buClr>
          <a:srgbClr val="006666"/>
        </a:buClr>
        <a:buSzPct val="70000"/>
        <a:defRPr lang="en-US" sz="1100" cap="all" spc="150" dirty="0">
          <a:solidFill>
            <a:schemeClr val="tx1"/>
          </a:solidFill>
          <a:latin typeface="Verdana"/>
          <a:ea typeface="Arial" charset="0"/>
          <a:cs typeface="Verdana"/>
        </a:defRPr>
      </a:lvl4pPr>
      <a:lvl5pPr marL="685800" algn="l" defTabSz="457200" rtl="0" eaLnBrk="0" fontAlgn="base" hangingPunct="0">
        <a:lnSpc>
          <a:spcPct val="120000"/>
        </a:lnSpc>
        <a:spcBef>
          <a:spcPct val="0"/>
        </a:spcBef>
        <a:spcAft>
          <a:spcPts val="138"/>
        </a:spcAft>
        <a:buClr>
          <a:srgbClr val="7F7F7F"/>
        </a:buClr>
        <a:buFont typeface="Arial" panose="020B0604020202020204" pitchFamily="34" charset="0"/>
        <a:defRPr sz="1100" kern="1200" cap="all" spc="150">
          <a:solidFill>
            <a:schemeClr val="tx1"/>
          </a:solidFill>
          <a:latin typeface="Verdana"/>
          <a:ea typeface="Arial" charset="0"/>
          <a:cs typeface="Verdana"/>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42926CA-27F1-4224-956B-5DC0296834A4}" type="datetimeFigureOut">
              <a:rPr lang="en-US" smtClean="0">
                <a:solidFill>
                  <a:prstClr val="black">
                    <a:tint val="75000"/>
                  </a:prstClr>
                </a:solidFill>
              </a:rPr>
              <a:pPr/>
              <a:t>7/31/2019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66ED75-311D-4A90-A857-E18A138137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4119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1364498-6899-4947-8D28-00BF66C21F0A}" type="datetimeFigureOut">
              <a:rPr lang="en-US" smtClean="0">
                <a:solidFill>
                  <a:prstClr val="black">
                    <a:tint val="75000"/>
                  </a:prstClr>
                </a:solidFill>
              </a:rPr>
              <a:pPr/>
              <a:t>7/31/2019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3D46655-7E8F-4657-96E1-A1C365D859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164238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8.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4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9.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hyperlink" Target="http://www.westonhistory.org/"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3.xml"/><Relationship Id="rId4" Type="http://schemas.openxmlformats.org/officeDocument/2006/relationships/image" Target="../media/image6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http://www.scorecard.prosperitynow.org/2016" TargetMode="Externa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2529549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35191" y="857250"/>
            <a:ext cx="4308809" cy="5143500"/>
          </a:xfrm>
          <a:prstGeom prst="rect">
            <a:avLst/>
          </a:prstGeom>
        </p:spPr>
      </p:pic>
      <p:pic>
        <p:nvPicPr>
          <p:cNvPr id="6" name="Picture 5"/>
          <p:cNvPicPr>
            <a:picLocks noChangeAspect="1"/>
          </p:cNvPicPr>
          <p:nvPr/>
        </p:nvPicPr>
        <p:blipFill>
          <a:blip r:embed="rId3"/>
          <a:stretch>
            <a:fillRect/>
          </a:stretch>
        </p:blipFill>
        <p:spPr>
          <a:xfrm>
            <a:off x="422612" y="857250"/>
            <a:ext cx="4059333" cy="2799184"/>
          </a:xfrm>
          <a:prstGeom prst="rect">
            <a:avLst/>
          </a:prstGeom>
        </p:spPr>
      </p:pic>
      <p:pic>
        <p:nvPicPr>
          <p:cNvPr id="7" name="Picture 6"/>
          <p:cNvPicPr>
            <a:picLocks noChangeAspect="1"/>
          </p:cNvPicPr>
          <p:nvPr/>
        </p:nvPicPr>
        <p:blipFill>
          <a:blip r:embed="rId4"/>
          <a:stretch>
            <a:fillRect/>
          </a:stretch>
        </p:blipFill>
        <p:spPr>
          <a:xfrm>
            <a:off x="2596243" y="3733412"/>
            <a:ext cx="2427893" cy="2209784"/>
          </a:xfrm>
          <a:prstGeom prst="rect">
            <a:avLst/>
          </a:prstGeom>
        </p:spPr>
      </p:pic>
      <p:sp>
        <p:nvSpPr>
          <p:cNvPr id="8" name="TextBox 7"/>
          <p:cNvSpPr txBox="1"/>
          <p:nvPr/>
        </p:nvSpPr>
        <p:spPr>
          <a:xfrm>
            <a:off x="250253" y="3861079"/>
            <a:ext cx="1875453" cy="923330"/>
          </a:xfrm>
          <a:prstGeom prst="rect">
            <a:avLst/>
          </a:prstGeom>
          <a:solidFill>
            <a:schemeClr val="bg1"/>
          </a:solidFill>
        </p:spPr>
        <p:txBody>
          <a:bodyPr wrap="square" rtlCol="0">
            <a:spAutoFit/>
          </a:bodyPr>
          <a:lstStyle/>
          <a:p>
            <a:r>
              <a:rPr lang="en-US" sz="1350" i="1" dirty="0">
                <a:solidFill>
                  <a:srgbClr val="5B9BD5">
                    <a:lumMod val="75000"/>
                  </a:srgbClr>
                </a:solidFill>
              </a:rPr>
              <a:t>What can we learn from other states?  Report from California / San Francisco area</a:t>
            </a:r>
          </a:p>
        </p:txBody>
      </p:sp>
    </p:spTree>
    <p:extLst>
      <p:ext uri="{BB962C8B-B14F-4D97-AF65-F5344CB8AC3E}">
        <p14:creationId xmlns:p14="http://schemas.microsoft.com/office/powerpoint/2010/main" val="553816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2700" b="1" dirty="0">
                <a:solidFill>
                  <a:schemeClr val="tx2"/>
                </a:solidFill>
                <a:latin typeface="Helvetica" panose="020B0604020202020204" pitchFamily="34" charset="0"/>
                <a:cs typeface="Helvetica" panose="020B0604020202020204" pitchFamily="34" charset="0"/>
              </a:rPr>
              <a:t>“affordable” vs. “Affordable”</a:t>
            </a:r>
          </a:p>
        </p:txBody>
      </p:sp>
      <p:cxnSp>
        <p:nvCxnSpPr>
          <p:cNvPr id="3" name="Straight Arrow Connector 2"/>
          <p:cNvCxnSpPr/>
          <p:nvPr/>
        </p:nvCxnSpPr>
        <p:spPr>
          <a:xfrm flipH="1">
            <a:off x="2180569" y="2280580"/>
            <a:ext cx="638504" cy="87794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210505" y="2280582"/>
            <a:ext cx="747877" cy="80699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71725" y="3214162"/>
            <a:ext cx="2256193" cy="1304203"/>
          </a:xfrm>
          <a:prstGeom prst="rect">
            <a:avLst/>
          </a:prstGeom>
          <a:noFill/>
          <a:ln>
            <a:solidFill>
              <a:schemeClr val="tx2"/>
            </a:solidFill>
          </a:ln>
        </p:spPr>
        <p:txBody>
          <a:bodyPr wrap="square" rtlCol="0">
            <a:spAutoFit/>
          </a:bodyPr>
          <a:lstStyle/>
          <a:p>
            <a:pPr algn="ctr"/>
            <a:r>
              <a:rPr lang="en-US" sz="1125" b="1" dirty="0">
                <a:solidFill>
                  <a:srgbClr val="212745"/>
                </a:solidFill>
                <a:latin typeface="Helvetica" panose="020B0604020202020204" pitchFamily="34" charset="0"/>
                <a:cs typeface="Helvetica" panose="020B0604020202020204" pitchFamily="34" charset="0"/>
              </a:rPr>
              <a:t>Naturally occurring affordability;</a:t>
            </a:r>
          </a:p>
          <a:p>
            <a:pPr algn="ctr"/>
            <a:r>
              <a:rPr lang="en-US" sz="1125" b="1" dirty="0">
                <a:solidFill>
                  <a:srgbClr val="212745"/>
                </a:solidFill>
                <a:latin typeface="Helvetica" panose="020B0604020202020204" pitchFamily="34" charset="0"/>
                <a:cs typeface="Helvetica" panose="020B0604020202020204" pitchFamily="34" charset="0"/>
              </a:rPr>
              <a:t>i.e. “Woah I can’t believe what a good deal this apartment is!” Anyone can live there, as long as you make it past the landlord’s checks. </a:t>
            </a:r>
          </a:p>
        </p:txBody>
      </p:sp>
      <p:sp>
        <p:nvSpPr>
          <p:cNvPr id="10" name="TextBox 9"/>
          <p:cNvSpPr txBox="1"/>
          <p:nvPr/>
        </p:nvSpPr>
        <p:spPr>
          <a:xfrm>
            <a:off x="4830285" y="3214161"/>
            <a:ext cx="2256193" cy="1477328"/>
          </a:xfrm>
          <a:prstGeom prst="rect">
            <a:avLst/>
          </a:prstGeom>
          <a:noFill/>
          <a:ln>
            <a:solidFill>
              <a:schemeClr val="tx2"/>
            </a:solidFill>
          </a:ln>
        </p:spPr>
        <p:txBody>
          <a:bodyPr wrap="square" rtlCol="0">
            <a:spAutoFit/>
          </a:bodyPr>
          <a:lstStyle/>
          <a:p>
            <a:pPr algn="ctr"/>
            <a:r>
              <a:rPr lang="en-US" sz="1125" b="1" dirty="0">
                <a:solidFill>
                  <a:srgbClr val="212745"/>
                </a:solidFill>
                <a:latin typeface="Helvetica" panose="020B0604020202020204" pitchFamily="34" charset="0"/>
                <a:cs typeface="Helvetica" panose="020B0604020202020204" pitchFamily="34" charset="0"/>
              </a:rPr>
              <a:t>Built with local, state or federal funds, or uses these funds to operate. </a:t>
            </a:r>
          </a:p>
          <a:p>
            <a:pPr algn="ctr"/>
            <a:r>
              <a:rPr lang="en-US" sz="1125" b="1" dirty="0">
                <a:solidFill>
                  <a:srgbClr val="212745"/>
                </a:solidFill>
                <a:latin typeface="Helvetica" panose="020B0604020202020204" pitchFamily="34" charset="0"/>
                <a:cs typeface="Helvetica" panose="020B0604020202020204" pitchFamily="34" charset="0"/>
              </a:rPr>
              <a:t>Has restrictions on maximum incomes, and maximum rents. Only people earning less than a certain max income can qualify to live there.  </a:t>
            </a:r>
          </a:p>
        </p:txBody>
      </p:sp>
    </p:spTree>
    <p:extLst>
      <p:ext uri="{BB962C8B-B14F-4D97-AF65-F5344CB8AC3E}">
        <p14:creationId xmlns:p14="http://schemas.microsoft.com/office/powerpoint/2010/main" val="48008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9819" y="1772885"/>
            <a:ext cx="3331490" cy="2352413"/>
          </a:xfrm>
          <a:prstGeom prst="rect">
            <a:avLst/>
          </a:prstGeom>
        </p:spPr>
      </p:pic>
      <p:pic>
        <p:nvPicPr>
          <p:cNvPr id="6" name="Picture 5"/>
          <p:cNvPicPr>
            <a:picLocks noChangeAspect="1"/>
          </p:cNvPicPr>
          <p:nvPr/>
        </p:nvPicPr>
        <p:blipFill>
          <a:blip r:embed="rId3"/>
          <a:stretch>
            <a:fillRect/>
          </a:stretch>
        </p:blipFill>
        <p:spPr>
          <a:xfrm>
            <a:off x="1736678" y="3816289"/>
            <a:ext cx="3689261" cy="2086490"/>
          </a:xfrm>
          <a:prstGeom prst="rect">
            <a:avLst/>
          </a:prstGeom>
        </p:spPr>
      </p:pic>
      <p:pic>
        <p:nvPicPr>
          <p:cNvPr id="9" name="Picture 8"/>
          <p:cNvPicPr>
            <a:picLocks noChangeAspect="1"/>
          </p:cNvPicPr>
          <p:nvPr/>
        </p:nvPicPr>
        <p:blipFill>
          <a:blip r:embed="rId4"/>
          <a:stretch>
            <a:fillRect/>
          </a:stretch>
        </p:blipFill>
        <p:spPr>
          <a:xfrm>
            <a:off x="5395394" y="1941386"/>
            <a:ext cx="2988212" cy="2918149"/>
          </a:xfrm>
          <a:prstGeom prst="rect">
            <a:avLst/>
          </a:prstGeom>
        </p:spPr>
      </p:pic>
      <p:sp>
        <p:nvSpPr>
          <p:cNvPr id="12" name="TextBox 11"/>
          <p:cNvSpPr txBox="1"/>
          <p:nvPr/>
        </p:nvSpPr>
        <p:spPr>
          <a:xfrm>
            <a:off x="6011247" y="5014038"/>
            <a:ext cx="2092390" cy="854080"/>
          </a:xfrm>
          <a:prstGeom prst="rect">
            <a:avLst/>
          </a:prstGeom>
          <a:noFill/>
        </p:spPr>
        <p:txBody>
          <a:bodyPr wrap="square" rtlCol="0">
            <a:spAutoFit/>
          </a:bodyPr>
          <a:lstStyle/>
          <a:p>
            <a:r>
              <a:rPr lang="en-US" sz="1350" dirty="0">
                <a:solidFill>
                  <a:prstClr val="black"/>
                </a:solidFill>
              </a:rPr>
              <a:t>Historic town center area </a:t>
            </a:r>
          </a:p>
          <a:p>
            <a:r>
              <a:rPr lang="en-US" sz="1200" dirty="0">
                <a:solidFill>
                  <a:prstClr val="black"/>
                </a:solidFill>
              </a:rPr>
              <a:t>Multi-family, small lots, larger buildings, single family; variety, moderate land use.</a:t>
            </a:r>
          </a:p>
        </p:txBody>
      </p:sp>
      <p:sp>
        <p:nvSpPr>
          <p:cNvPr id="13" name="TextBox 12"/>
          <p:cNvSpPr txBox="1"/>
          <p:nvPr/>
        </p:nvSpPr>
        <p:spPr>
          <a:xfrm>
            <a:off x="304849" y="917721"/>
            <a:ext cx="8761445" cy="969496"/>
          </a:xfrm>
          <a:prstGeom prst="rect">
            <a:avLst/>
          </a:prstGeom>
          <a:noFill/>
        </p:spPr>
        <p:txBody>
          <a:bodyPr wrap="square" rtlCol="0">
            <a:spAutoFit/>
          </a:bodyPr>
          <a:lstStyle/>
          <a:p>
            <a:r>
              <a:rPr lang="en-US" sz="2400" dirty="0">
                <a:solidFill>
                  <a:srgbClr val="5B9BD5">
                    <a:lumMod val="50000"/>
                  </a:srgbClr>
                </a:solidFill>
              </a:rPr>
              <a:t>How zoning and resulting land uses effect cost </a:t>
            </a:r>
          </a:p>
          <a:p>
            <a:r>
              <a:rPr lang="en-US" dirty="0">
                <a:solidFill>
                  <a:srgbClr val="5B9BD5">
                    <a:lumMod val="50000"/>
                  </a:srgbClr>
                </a:solidFill>
              </a:rPr>
              <a:t>FAR, IZ, housing type (single, multi) lot size requirements, set backs, etc.  </a:t>
            </a:r>
          </a:p>
          <a:p>
            <a:endParaRPr lang="en-US" sz="1500" dirty="0">
              <a:solidFill>
                <a:prstClr val="black"/>
              </a:solidFill>
            </a:endParaRPr>
          </a:p>
        </p:txBody>
      </p:sp>
      <p:sp>
        <p:nvSpPr>
          <p:cNvPr id="14" name="TextBox 13"/>
          <p:cNvSpPr txBox="1"/>
          <p:nvPr/>
        </p:nvSpPr>
        <p:spPr>
          <a:xfrm>
            <a:off x="3581309" y="2397629"/>
            <a:ext cx="1780002" cy="1015663"/>
          </a:xfrm>
          <a:prstGeom prst="rect">
            <a:avLst/>
          </a:prstGeom>
          <a:noFill/>
        </p:spPr>
        <p:txBody>
          <a:bodyPr wrap="square" rtlCol="0">
            <a:spAutoFit/>
          </a:bodyPr>
          <a:lstStyle/>
          <a:p>
            <a:r>
              <a:rPr lang="en-US" sz="1200" dirty="0">
                <a:solidFill>
                  <a:prstClr val="black"/>
                </a:solidFill>
              </a:rPr>
              <a:t>Existing 1300 sf home</a:t>
            </a:r>
          </a:p>
          <a:p>
            <a:r>
              <a:rPr lang="en-US" sz="1200" dirty="0">
                <a:solidFill>
                  <a:prstClr val="black"/>
                </a:solidFill>
              </a:rPr>
              <a:t>8,000 sf lot</a:t>
            </a:r>
          </a:p>
          <a:p>
            <a:r>
              <a:rPr lang="en-US" sz="1200" dirty="0">
                <a:solidFill>
                  <a:prstClr val="black"/>
                </a:solidFill>
              </a:rPr>
              <a:t>$550,000 (upgrades needed) but no tear down</a:t>
            </a:r>
          </a:p>
        </p:txBody>
      </p:sp>
      <p:sp>
        <p:nvSpPr>
          <p:cNvPr id="15" name="TextBox 14"/>
          <p:cNvSpPr txBox="1"/>
          <p:nvPr/>
        </p:nvSpPr>
        <p:spPr>
          <a:xfrm>
            <a:off x="304849" y="4425416"/>
            <a:ext cx="1610715" cy="1200329"/>
          </a:xfrm>
          <a:prstGeom prst="rect">
            <a:avLst/>
          </a:prstGeom>
          <a:noFill/>
        </p:spPr>
        <p:txBody>
          <a:bodyPr wrap="square" rtlCol="0">
            <a:spAutoFit/>
          </a:bodyPr>
          <a:lstStyle/>
          <a:p>
            <a:r>
              <a:rPr lang="en-US" sz="1200" dirty="0">
                <a:solidFill>
                  <a:prstClr val="black"/>
                </a:solidFill>
              </a:rPr>
              <a:t>Tear down site</a:t>
            </a:r>
          </a:p>
          <a:p>
            <a:r>
              <a:rPr lang="en-US" sz="1200" dirty="0">
                <a:solidFill>
                  <a:prstClr val="black"/>
                </a:solidFill>
              </a:rPr>
              <a:t>5,500 sf home</a:t>
            </a:r>
          </a:p>
          <a:p>
            <a:r>
              <a:rPr lang="en-US" sz="1200" dirty="0">
                <a:solidFill>
                  <a:prstClr val="black"/>
                </a:solidFill>
              </a:rPr>
              <a:t>8,700 sf lot</a:t>
            </a:r>
          </a:p>
          <a:p>
            <a:r>
              <a:rPr lang="en-US" sz="1200" dirty="0">
                <a:solidFill>
                  <a:prstClr val="black"/>
                </a:solidFill>
              </a:rPr>
              <a:t>$2,000,000</a:t>
            </a:r>
          </a:p>
          <a:p>
            <a:r>
              <a:rPr lang="en-US" sz="1200" dirty="0">
                <a:solidFill>
                  <a:prstClr val="black"/>
                </a:solidFill>
              </a:rPr>
              <a:t>Cannot build two family as of right</a:t>
            </a:r>
          </a:p>
        </p:txBody>
      </p:sp>
    </p:spTree>
    <p:extLst>
      <p:ext uri="{BB962C8B-B14F-4D97-AF65-F5344CB8AC3E}">
        <p14:creationId xmlns:p14="http://schemas.microsoft.com/office/powerpoint/2010/main" val="1518803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316393" y="3291002"/>
            <a:ext cx="2722662" cy="241309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31749" name="Shape 295"/>
          <p:cNvPicPr preferRelativeResize="0">
            <a:picLocks noChangeAspect="1" noChangeArrowheads="1"/>
          </p:cNvPicPr>
          <p:nvPr/>
        </p:nvPicPr>
        <p:blipFill>
          <a:blip r:embed="rId4"/>
          <a:srcRect/>
          <a:stretch>
            <a:fillRect/>
          </a:stretch>
        </p:blipFill>
        <p:spPr bwMode="auto">
          <a:xfrm>
            <a:off x="139040" y="2168134"/>
            <a:ext cx="1944509" cy="202727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416" name="TextBox 8"/>
          <p:cNvSpPr txBox="1">
            <a:spLocks noChangeArrowheads="1"/>
          </p:cNvSpPr>
          <p:nvPr/>
        </p:nvSpPr>
        <p:spPr bwMode="auto">
          <a:xfrm>
            <a:off x="311425" y="1640551"/>
            <a:ext cx="2986088"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575" b="1" dirty="0">
                <a:solidFill>
                  <a:srgbClr val="EEECE1">
                    <a:lumMod val="25000"/>
                  </a:srgbClr>
                </a:solidFill>
                <a:latin typeface="Calibri"/>
              </a:rPr>
              <a:t>Greater Boston average lot size:</a:t>
            </a:r>
          </a:p>
        </p:txBody>
      </p:sp>
      <p:pic>
        <p:nvPicPr>
          <p:cNvPr id="23558"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425" y="5704093"/>
            <a:ext cx="600075" cy="23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Title 3"/>
          <p:cNvSpPr>
            <a:spLocks noGrp="1"/>
          </p:cNvSpPr>
          <p:nvPr>
            <p:ph type="title"/>
          </p:nvPr>
        </p:nvSpPr>
        <p:spPr>
          <a:xfrm>
            <a:off x="628650" y="802190"/>
            <a:ext cx="7886700" cy="994172"/>
          </a:xfrm>
        </p:spPr>
        <p:txBody>
          <a:bodyPr>
            <a:normAutofit/>
          </a:bodyPr>
          <a:lstStyle/>
          <a:p>
            <a:pPr algn="ctr"/>
            <a:r>
              <a:rPr lang="en-US" sz="3000" b="1" dirty="0">
                <a:solidFill>
                  <a:schemeClr val="accent1">
                    <a:lumMod val="50000"/>
                  </a:schemeClr>
                </a:solidFill>
              </a:rPr>
              <a:t>Are we building for the future or the past?</a:t>
            </a:r>
            <a:endParaRPr lang="en-US" sz="3000" b="1" dirty="0">
              <a:solidFill>
                <a:schemeClr val="accent1">
                  <a:lumMod val="50000"/>
                </a:schemeClr>
              </a:solidFill>
            </a:endParaRPr>
          </a:p>
        </p:txBody>
      </p:sp>
      <p:sp>
        <p:nvSpPr>
          <p:cNvPr id="5" name="TextBox 4"/>
          <p:cNvSpPr txBox="1"/>
          <p:nvPr/>
        </p:nvSpPr>
        <p:spPr>
          <a:xfrm>
            <a:off x="4709626" y="1711437"/>
            <a:ext cx="3582956" cy="346249"/>
          </a:xfrm>
          <a:prstGeom prst="rect">
            <a:avLst/>
          </a:prstGeom>
          <a:noFill/>
        </p:spPr>
        <p:txBody>
          <a:bodyPr wrap="square" rtlCol="0">
            <a:spAutoFit/>
          </a:bodyPr>
          <a:lstStyle/>
          <a:p>
            <a:r>
              <a:rPr lang="en-US" sz="1650" b="1" dirty="0">
                <a:solidFill>
                  <a:prstClr val="black"/>
                </a:solidFill>
              </a:rPr>
              <a:t>What’s Different?</a:t>
            </a:r>
          </a:p>
        </p:txBody>
      </p:sp>
      <p:pic>
        <p:nvPicPr>
          <p:cNvPr id="11" name="Picture 10"/>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87269" y="2233030"/>
            <a:ext cx="696554" cy="696554"/>
          </a:xfrm>
          <a:prstGeom prst="rect">
            <a:avLst/>
          </a:prstGeom>
        </p:spPr>
      </p:pic>
      <p:sp>
        <p:nvSpPr>
          <p:cNvPr id="7" name="TextBox 6"/>
          <p:cNvSpPr txBox="1"/>
          <p:nvPr/>
        </p:nvSpPr>
        <p:spPr>
          <a:xfrm>
            <a:off x="5548425" y="2242685"/>
            <a:ext cx="3098930" cy="715581"/>
          </a:xfrm>
          <a:prstGeom prst="rect">
            <a:avLst/>
          </a:prstGeom>
          <a:noFill/>
        </p:spPr>
        <p:txBody>
          <a:bodyPr wrap="square" rtlCol="0">
            <a:spAutoFit/>
          </a:bodyPr>
          <a:lstStyle/>
          <a:p>
            <a:r>
              <a:rPr lang="en-US" sz="1350" b="1" dirty="0">
                <a:solidFill>
                  <a:srgbClr val="002060"/>
                </a:solidFill>
              </a:rPr>
              <a:t>Demographics</a:t>
            </a:r>
            <a:r>
              <a:rPr lang="en-US" sz="1350" b="1" dirty="0">
                <a:solidFill>
                  <a:prstClr val="black"/>
                </a:solidFill>
              </a:rPr>
              <a:t>:  </a:t>
            </a:r>
            <a:r>
              <a:rPr lang="en-US" sz="1350" dirty="0">
                <a:solidFill>
                  <a:prstClr val="black"/>
                </a:solidFill>
              </a:rPr>
              <a:t>aging population, living longer, smaller family sizes, increasing diversity, more transient</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2666" y="2998819"/>
            <a:ext cx="825759" cy="825759"/>
          </a:xfrm>
          <a:prstGeom prst="rect">
            <a:avLst/>
          </a:prstGeom>
        </p:spPr>
      </p:pic>
      <p:sp>
        <p:nvSpPr>
          <p:cNvPr id="10" name="TextBox 9"/>
          <p:cNvSpPr txBox="1"/>
          <p:nvPr/>
        </p:nvSpPr>
        <p:spPr>
          <a:xfrm>
            <a:off x="5555424" y="3066022"/>
            <a:ext cx="2757197" cy="923330"/>
          </a:xfrm>
          <a:prstGeom prst="rect">
            <a:avLst/>
          </a:prstGeom>
          <a:noFill/>
        </p:spPr>
        <p:txBody>
          <a:bodyPr wrap="square" rtlCol="0">
            <a:spAutoFit/>
          </a:bodyPr>
          <a:lstStyle/>
          <a:p>
            <a:r>
              <a:rPr lang="en-US" sz="1350" b="1" dirty="0">
                <a:solidFill>
                  <a:srgbClr val="7030A0"/>
                </a:solidFill>
              </a:rPr>
              <a:t>Preferences:  </a:t>
            </a:r>
            <a:r>
              <a:rPr lang="en-US" sz="1350" dirty="0">
                <a:solidFill>
                  <a:prstClr val="black"/>
                </a:solidFill>
              </a:rPr>
              <a:t>increasing preference for walkable communities, decrease car dependency, limit environmental impact, conscious of resiliency needs </a:t>
            </a:r>
            <a:r>
              <a:rPr lang="en-US" sz="1350" b="1" dirty="0">
                <a:solidFill>
                  <a:srgbClr val="7030A0"/>
                </a:solidFill>
              </a:rPr>
              <a:t> </a:t>
            </a:r>
          </a:p>
        </p:txBody>
      </p:sp>
      <p:pic>
        <p:nvPicPr>
          <p:cNvPr id="15" name="Picture 14"/>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624042" y="3770206"/>
            <a:ext cx="1163248" cy="1163248"/>
          </a:xfrm>
          <a:prstGeom prst="rect">
            <a:avLst/>
          </a:prstGeom>
        </p:spPr>
      </p:pic>
      <p:sp>
        <p:nvSpPr>
          <p:cNvPr id="13" name="TextBox 12"/>
          <p:cNvSpPr txBox="1"/>
          <p:nvPr/>
        </p:nvSpPr>
        <p:spPr>
          <a:xfrm>
            <a:off x="5555424" y="4079385"/>
            <a:ext cx="2916983" cy="923330"/>
          </a:xfrm>
          <a:prstGeom prst="rect">
            <a:avLst/>
          </a:prstGeom>
          <a:noFill/>
        </p:spPr>
        <p:txBody>
          <a:bodyPr wrap="square" rtlCol="0">
            <a:spAutoFit/>
          </a:bodyPr>
          <a:lstStyle/>
          <a:p>
            <a:r>
              <a:rPr lang="en-US" sz="1350" b="1" dirty="0">
                <a:solidFill>
                  <a:srgbClr val="70AD47">
                    <a:lumMod val="75000"/>
                  </a:srgbClr>
                </a:solidFill>
              </a:rPr>
              <a:t>Work:  </a:t>
            </a:r>
            <a:r>
              <a:rPr lang="en-US" sz="1350" dirty="0">
                <a:solidFill>
                  <a:prstClr val="black"/>
                </a:solidFill>
              </a:rPr>
              <a:t>where we work, how we work,  job opportunities; loss of middle income jobs, growth in low and high income (access)</a:t>
            </a:r>
            <a:endParaRPr lang="en-US" sz="1350" b="1" dirty="0">
              <a:solidFill>
                <a:srgbClr val="70AD47">
                  <a:lumMod val="75000"/>
                </a:srgbClr>
              </a:solidFill>
            </a:endParaRPr>
          </a:p>
        </p:txBody>
      </p:sp>
      <p:pic>
        <p:nvPicPr>
          <p:cNvPr id="18" name="Picture 17"/>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41947" y="4718297"/>
            <a:ext cx="1080125" cy="1080125"/>
          </a:xfrm>
          <a:prstGeom prst="rect">
            <a:avLst/>
          </a:prstGeom>
        </p:spPr>
      </p:pic>
      <p:sp>
        <p:nvSpPr>
          <p:cNvPr id="14" name="TextBox 13"/>
          <p:cNvSpPr txBox="1"/>
          <p:nvPr/>
        </p:nvSpPr>
        <p:spPr>
          <a:xfrm>
            <a:off x="5662405" y="5020080"/>
            <a:ext cx="2543234" cy="300082"/>
          </a:xfrm>
          <a:prstGeom prst="rect">
            <a:avLst/>
          </a:prstGeom>
          <a:noFill/>
        </p:spPr>
        <p:txBody>
          <a:bodyPr wrap="square" rtlCol="0">
            <a:spAutoFit/>
          </a:bodyPr>
          <a:lstStyle/>
          <a:p>
            <a:r>
              <a:rPr lang="en-US" sz="1350" b="1" dirty="0">
                <a:solidFill>
                  <a:srgbClr val="FFC000">
                    <a:lumMod val="50000"/>
                  </a:srgbClr>
                </a:solidFill>
              </a:rPr>
              <a:t>Technology:  </a:t>
            </a:r>
            <a:r>
              <a:rPr lang="en-US" sz="1350" dirty="0">
                <a:solidFill>
                  <a:prstClr val="black"/>
                </a:solidFill>
              </a:rPr>
              <a:t>everything!  </a:t>
            </a:r>
            <a:r>
              <a:rPr lang="en-US" sz="1350" b="1" dirty="0">
                <a:solidFill>
                  <a:srgbClr val="FFC000">
                    <a:lumMod val="50000"/>
                  </a:srgbClr>
                </a:solidFill>
              </a:rPr>
              <a:t>  </a:t>
            </a:r>
          </a:p>
        </p:txBody>
      </p:sp>
    </p:spTree>
    <p:extLst>
      <p:ext uri="{BB962C8B-B14F-4D97-AF65-F5344CB8AC3E}">
        <p14:creationId xmlns:p14="http://schemas.microsoft.com/office/powerpoint/2010/main" val="3149501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70697" y="1712159"/>
            <a:ext cx="1867697" cy="1415364"/>
          </a:xfrm>
          <a:prstGeom prst="rect">
            <a:avLst/>
          </a:prstGeom>
        </p:spPr>
      </p:pic>
      <p:sp>
        <p:nvSpPr>
          <p:cNvPr id="7" name="Rectangle 6"/>
          <p:cNvSpPr/>
          <p:nvPr/>
        </p:nvSpPr>
        <p:spPr>
          <a:xfrm>
            <a:off x="308434" y="2073119"/>
            <a:ext cx="5779214" cy="1038746"/>
          </a:xfrm>
          <a:prstGeom prst="rect">
            <a:avLst/>
          </a:prstGeom>
        </p:spPr>
        <p:txBody>
          <a:bodyPr wrap="square">
            <a:spAutoFit/>
          </a:bodyPr>
          <a:lstStyle/>
          <a:p>
            <a:r>
              <a:rPr lang="en-US" sz="2100" b="1" dirty="0">
                <a:solidFill>
                  <a:prstClr val="black"/>
                </a:solidFill>
                <a:latin typeface="Helvetica" panose="020B0604020202020204" pitchFamily="34" charset="0"/>
                <a:cs typeface="Helvetica" panose="020B0604020202020204" pitchFamily="34" charset="0"/>
              </a:rPr>
              <a:t>Our zoning is old</a:t>
            </a:r>
            <a:endParaRPr lang="en-US" sz="1350" b="1" dirty="0">
              <a:solidFill>
                <a:prstClr val="black"/>
              </a:solidFill>
              <a:latin typeface="Helvetica" panose="020B0604020202020204" pitchFamily="34" charset="0"/>
              <a:cs typeface="Helvetica" panose="020B0604020202020204" pitchFamily="34" charset="0"/>
            </a:endParaRPr>
          </a:p>
          <a:p>
            <a:r>
              <a:rPr lang="en-US" sz="1350" b="1" dirty="0">
                <a:solidFill>
                  <a:prstClr val="black"/>
                </a:solidFill>
                <a:latin typeface="Helvetica" panose="020B0604020202020204" pitchFamily="34" charset="0"/>
                <a:cs typeface="Helvetica" panose="020B0604020202020204" pitchFamily="34" charset="0"/>
              </a:rPr>
              <a:t>M.G.L. Chapter 40A- “The Zoning Act,” was enacted in 1975  </a:t>
            </a:r>
            <a:r>
              <a:rPr lang="en-US" sz="1350" i="1" dirty="0">
                <a:solidFill>
                  <a:prstClr val="black"/>
                </a:solidFill>
                <a:latin typeface="Raleway"/>
              </a:rPr>
              <a:t>Replaced Previous Act of 1954, and 1918</a:t>
            </a:r>
          </a:p>
          <a:p>
            <a:r>
              <a:rPr lang="en-US" sz="1350" b="1" dirty="0">
                <a:solidFill>
                  <a:prstClr val="white"/>
                </a:solidFill>
                <a:latin typeface="Helvetica" panose="020B0604020202020204" pitchFamily="34" charset="0"/>
                <a:cs typeface="Helvetica" panose="020B0604020202020204" pitchFamily="34" charset="0"/>
              </a:rPr>
              <a:t>975</a:t>
            </a:r>
          </a:p>
        </p:txBody>
      </p:sp>
      <p:sp>
        <p:nvSpPr>
          <p:cNvPr id="8" name="Title 1"/>
          <p:cNvSpPr txBox="1">
            <a:spLocks/>
          </p:cNvSpPr>
          <p:nvPr/>
        </p:nvSpPr>
        <p:spPr>
          <a:xfrm>
            <a:off x="67723" y="981266"/>
            <a:ext cx="6307418" cy="815757"/>
          </a:xfrm>
          <a:prstGeom prst="homePlate">
            <a:avLst/>
          </a:prstGeom>
          <a:solidFill>
            <a:schemeClr val="accent4"/>
          </a:solidFill>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solidFill>
                  <a:prstClr val="white"/>
                </a:solidFill>
                <a:latin typeface="Helvetica" panose="020B0604020202020204" pitchFamily="34" charset="0"/>
                <a:cs typeface="Helvetica" panose="020B0604020202020204" pitchFamily="34" charset="0"/>
              </a:rPr>
              <a:t>Massachusetts Zoning and other </a:t>
            </a:r>
          </a:p>
          <a:p>
            <a:pPr algn="l"/>
            <a:r>
              <a:rPr lang="en-US" sz="2400" b="1" dirty="0">
                <a:solidFill>
                  <a:prstClr val="white"/>
                </a:solidFill>
                <a:latin typeface="Helvetica" panose="020B0604020202020204" pitchFamily="34" charset="0"/>
                <a:cs typeface="Helvetica" panose="020B0604020202020204" pitchFamily="34" charset="0"/>
              </a:rPr>
              <a:t>Land Use Regulations</a:t>
            </a:r>
          </a:p>
        </p:txBody>
      </p:sp>
      <p:sp>
        <p:nvSpPr>
          <p:cNvPr id="4" name="TextBox 3"/>
          <p:cNvSpPr txBox="1"/>
          <p:nvPr/>
        </p:nvSpPr>
        <p:spPr>
          <a:xfrm>
            <a:off x="3198042" y="3212387"/>
            <a:ext cx="5490106" cy="2169825"/>
          </a:xfrm>
          <a:prstGeom prst="rect">
            <a:avLst/>
          </a:prstGeom>
          <a:noFill/>
        </p:spPr>
        <p:txBody>
          <a:bodyPr wrap="square" rtlCol="0">
            <a:spAutoFit/>
          </a:bodyPr>
          <a:lstStyle/>
          <a:p>
            <a:r>
              <a:rPr lang="en-US" dirty="0">
                <a:solidFill>
                  <a:prstClr val="black"/>
                </a:solidFill>
                <a:latin typeface="Arial Rounded MT Bold" panose="020F0704030504030204" pitchFamily="34" charset="0"/>
              </a:rPr>
              <a:t>Our water &amp; sewer regulations are old, many based on 1978 assumptions such as:</a:t>
            </a:r>
          </a:p>
          <a:p>
            <a:endParaRPr lang="en-US" dirty="0">
              <a:solidFill>
                <a:prstClr val="black"/>
              </a:solidFill>
              <a:latin typeface="Arial Rounded MT Bold" panose="020F0704030504030204" pitchFamily="34" charset="0"/>
            </a:endParaRPr>
          </a:p>
          <a:p>
            <a:pPr marL="257175" indent="-257175">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The decrease in family size</a:t>
            </a:r>
          </a:p>
          <a:p>
            <a:pPr marL="257175" indent="-257175">
              <a:buFont typeface="Arial" panose="020B0604020202020204" pitchFamily="34" charset="0"/>
              <a:buChar char="•"/>
            </a:pPr>
            <a:r>
              <a:rPr lang="en-US" sz="1500" dirty="0">
                <a:solidFill>
                  <a:prstClr val="black"/>
                </a:solidFill>
                <a:latin typeface="Arial" panose="020B0604020202020204" pitchFamily="34" charset="0"/>
                <a:cs typeface="Arial" panose="020B0604020202020204" pitchFamily="34" charset="0"/>
              </a:rPr>
              <a:t>The use of water conserving fixtures and plumbing, for example a washing machine in 1978 used 40-50 gallons per load, today as little as 17 gallons</a:t>
            </a:r>
          </a:p>
          <a:p>
            <a:endParaRPr lang="en-US" sz="2100" dirty="0">
              <a:solidFill>
                <a:prstClr val="black"/>
              </a:solidFill>
            </a:endParaRPr>
          </a:p>
        </p:txBody>
      </p:sp>
      <p:pic>
        <p:nvPicPr>
          <p:cNvPr id="5" name="Picture 4"/>
          <p:cNvPicPr>
            <a:picLocks noChangeAspect="1"/>
          </p:cNvPicPr>
          <p:nvPr/>
        </p:nvPicPr>
        <p:blipFill>
          <a:blip r:embed="rId4">
            <a:duotone>
              <a:schemeClr val="accent4">
                <a:shade val="45000"/>
                <a:satMod val="135000"/>
              </a:schemeClr>
              <a:prstClr val="white"/>
            </a:duotone>
          </a:blip>
          <a:stretch>
            <a:fillRect/>
          </a:stretch>
        </p:blipFill>
        <p:spPr>
          <a:xfrm>
            <a:off x="158697" y="3374783"/>
            <a:ext cx="2703468" cy="1341795"/>
          </a:xfrm>
          <a:prstGeom prst="rect">
            <a:avLst/>
          </a:prstGeom>
        </p:spPr>
      </p:pic>
    </p:spTree>
    <p:extLst>
      <p:ext uri="{BB962C8B-B14F-4D97-AF65-F5344CB8AC3E}">
        <p14:creationId xmlns:p14="http://schemas.microsoft.com/office/powerpoint/2010/main" val="33772838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2861" y="1099268"/>
            <a:ext cx="1318260" cy="1318260"/>
          </a:xfrm>
          <a:prstGeom prst="rect">
            <a:avLst/>
          </a:prstGeom>
        </p:spPr>
      </p:pic>
      <p:pic>
        <p:nvPicPr>
          <p:cNvPr id="6" name="Picture 5"/>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55956" y="2771041"/>
            <a:ext cx="1704566" cy="1704566"/>
          </a:xfrm>
          <a:prstGeom prst="rect">
            <a:avLst/>
          </a:prstGeom>
        </p:spPr>
      </p:pic>
      <p:sp>
        <p:nvSpPr>
          <p:cNvPr id="7" name="TextBox 6"/>
          <p:cNvSpPr txBox="1"/>
          <p:nvPr/>
        </p:nvSpPr>
        <p:spPr>
          <a:xfrm>
            <a:off x="4479587" y="2773308"/>
            <a:ext cx="1455296" cy="1777410"/>
          </a:xfrm>
          <a:prstGeom prst="rect">
            <a:avLst/>
          </a:prstGeom>
          <a:noFill/>
        </p:spPr>
        <p:txBody>
          <a:bodyPr wrap="square" rtlCol="0">
            <a:spAutoFit/>
          </a:bodyPr>
          <a:lstStyle/>
          <a:p>
            <a:r>
              <a:rPr lang="en-US" sz="1200" b="1" dirty="0">
                <a:solidFill>
                  <a:srgbClr val="5B9BD5">
                    <a:lumMod val="50000"/>
                  </a:srgbClr>
                </a:solidFill>
              </a:rPr>
              <a:t>Expensive urban</a:t>
            </a:r>
          </a:p>
          <a:p>
            <a:r>
              <a:rPr lang="en-US" sz="1050" dirty="0">
                <a:solidFill>
                  <a:srgbClr val="5B9BD5">
                    <a:lumMod val="50000"/>
                  </a:srgbClr>
                </a:solidFill>
              </a:rPr>
              <a:t>jobs, access, fun, displacement</a:t>
            </a:r>
          </a:p>
          <a:p>
            <a:r>
              <a:rPr lang="en-US" sz="1200" b="1" dirty="0">
                <a:solidFill>
                  <a:srgbClr val="5B9BD5">
                    <a:lumMod val="50000"/>
                  </a:srgbClr>
                </a:solidFill>
              </a:rPr>
              <a:t>Struggling urban</a:t>
            </a:r>
          </a:p>
          <a:p>
            <a:r>
              <a:rPr lang="en-US" sz="1050" dirty="0">
                <a:solidFill>
                  <a:srgbClr val="5B9BD5">
                    <a:lumMod val="50000"/>
                  </a:srgbClr>
                </a:solidFill>
              </a:rPr>
              <a:t>poor transit, secondary job markets, lower incomes, prohibitive rehab due to state building codes</a:t>
            </a:r>
          </a:p>
          <a:p>
            <a:endParaRPr lang="en-US" sz="1200" dirty="0">
              <a:solidFill>
                <a:prstClr val="black"/>
              </a:solidFill>
            </a:endParaRPr>
          </a:p>
        </p:txBody>
      </p:sp>
      <p:pic>
        <p:nvPicPr>
          <p:cNvPr id="8" name="Picture 7"/>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7681" y="2829675"/>
            <a:ext cx="1714782" cy="1714782"/>
          </a:xfrm>
          <a:prstGeom prst="rect">
            <a:avLst/>
          </a:prstGeom>
        </p:spPr>
      </p:pic>
      <p:pic>
        <p:nvPicPr>
          <p:cNvPr id="10" name="Picture 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79587" y="4807808"/>
            <a:ext cx="1105181" cy="1105181"/>
          </a:xfrm>
          <a:prstGeom prst="rect">
            <a:avLst/>
          </a:prstGeom>
        </p:spPr>
      </p:pic>
      <p:pic>
        <p:nvPicPr>
          <p:cNvPr id="11" name="Picture 10"/>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102186" y="4775690"/>
            <a:ext cx="1244806" cy="1244806"/>
          </a:xfrm>
          <a:prstGeom prst="rect">
            <a:avLst/>
          </a:prstGeom>
        </p:spPr>
      </p:pic>
      <p:pic>
        <p:nvPicPr>
          <p:cNvPr id="12" name="Picture 11"/>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98927" y="4788773"/>
            <a:ext cx="1151454" cy="1151454"/>
          </a:xfrm>
          <a:prstGeom prst="rect">
            <a:avLst/>
          </a:prstGeom>
        </p:spPr>
      </p:pic>
      <p:pic>
        <p:nvPicPr>
          <p:cNvPr id="13" name="Picture 12"/>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59706" y="4685341"/>
            <a:ext cx="1286459" cy="1286459"/>
          </a:xfrm>
          <a:prstGeom prst="rect">
            <a:avLst/>
          </a:prstGeom>
        </p:spPr>
      </p:pic>
      <p:pic>
        <p:nvPicPr>
          <p:cNvPr id="15" name="Picture 14"/>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800324" y="4656032"/>
            <a:ext cx="1480083" cy="1480083"/>
          </a:xfrm>
          <a:prstGeom prst="rect">
            <a:avLst/>
          </a:prstGeom>
        </p:spPr>
      </p:pic>
      <p:pic>
        <p:nvPicPr>
          <p:cNvPr id="16" name="Picture 15"/>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775965" y="2673487"/>
            <a:ext cx="1946015" cy="1946015"/>
          </a:xfrm>
          <a:prstGeom prst="rect">
            <a:avLst/>
          </a:prstGeom>
        </p:spPr>
      </p:pic>
      <p:sp>
        <p:nvSpPr>
          <p:cNvPr id="17" name="TextBox 16"/>
          <p:cNvSpPr txBox="1"/>
          <p:nvPr/>
        </p:nvSpPr>
        <p:spPr>
          <a:xfrm>
            <a:off x="1801053" y="2933921"/>
            <a:ext cx="1194362" cy="1431161"/>
          </a:xfrm>
          <a:prstGeom prst="rect">
            <a:avLst/>
          </a:prstGeom>
          <a:noFill/>
        </p:spPr>
        <p:txBody>
          <a:bodyPr wrap="square" rtlCol="0">
            <a:spAutoFit/>
          </a:bodyPr>
          <a:lstStyle/>
          <a:p>
            <a:r>
              <a:rPr lang="en-US" sz="1200" b="1" dirty="0">
                <a:solidFill>
                  <a:srgbClr val="70AD47">
                    <a:lumMod val="50000"/>
                  </a:srgbClr>
                </a:solidFill>
              </a:rPr>
              <a:t>Expensive rural  </a:t>
            </a:r>
            <a:r>
              <a:rPr lang="en-US" sz="1050" dirty="0">
                <a:solidFill>
                  <a:srgbClr val="70AD47">
                    <a:lumMod val="50000"/>
                  </a:srgbClr>
                </a:solidFill>
              </a:rPr>
              <a:t>second homes</a:t>
            </a:r>
          </a:p>
          <a:p>
            <a:r>
              <a:rPr lang="en-US" sz="1200" b="1" dirty="0">
                <a:solidFill>
                  <a:srgbClr val="70AD47">
                    <a:lumMod val="50000"/>
                  </a:srgbClr>
                </a:solidFill>
              </a:rPr>
              <a:t>Struggling rural </a:t>
            </a:r>
          </a:p>
          <a:p>
            <a:r>
              <a:rPr lang="en-US" sz="1050" dirty="0">
                <a:solidFill>
                  <a:srgbClr val="70AD47">
                    <a:lumMod val="50000"/>
                  </a:srgbClr>
                </a:solidFill>
              </a:rPr>
              <a:t>aging population, weak economy, struggling public schools, no broad band</a:t>
            </a:r>
          </a:p>
        </p:txBody>
      </p:sp>
      <p:sp>
        <p:nvSpPr>
          <p:cNvPr id="18" name="TextBox 17"/>
          <p:cNvSpPr txBox="1"/>
          <p:nvPr/>
        </p:nvSpPr>
        <p:spPr>
          <a:xfrm>
            <a:off x="7406949" y="3046042"/>
            <a:ext cx="1733161" cy="1292662"/>
          </a:xfrm>
          <a:prstGeom prst="rect">
            <a:avLst/>
          </a:prstGeom>
          <a:noFill/>
        </p:spPr>
        <p:txBody>
          <a:bodyPr wrap="square" rtlCol="0">
            <a:spAutoFit/>
          </a:bodyPr>
          <a:lstStyle/>
          <a:p>
            <a:r>
              <a:rPr lang="en-US" sz="1200" b="1" dirty="0">
                <a:solidFill>
                  <a:srgbClr val="ED7D31">
                    <a:lumMod val="50000"/>
                  </a:srgbClr>
                </a:solidFill>
              </a:rPr>
              <a:t>Expensive suburban</a:t>
            </a:r>
          </a:p>
          <a:p>
            <a:r>
              <a:rPr lang="en-US" sz="1050" dirty="0">
                <a:solidFill>
                  <a:srgbClr val="ED7D31">
                    <a:lumMod val="50000"/>
                  </a:srgbClr>
                </a:solidFill>
              </a:rPr>
              <a:t>high ranking public schools, vibrant town centers </a:t>
            </a:r>
          </a:p>
          <a:p>
            <a:r>
              <a:rPr lang="en-US" sz="1200" b="1" dirty="0">
                <a:solidFill>
                  <a:srgbClr val="ED7D31">
                    <a:lumMod val="50000"/>
                  </a:srgbClr>
                </a:solidFill>
              </a:rPr>
              <a:t>Struggling suburban</a:t>
            </a:r>
          </a:p>
          <a:p>
            <a:r>
              <a:rPr lang="en-US" sz="1050" dirty="0">
                <a:solidFill>
                  <a:srgbClr val="ED7D31">
                    <a:lumMod val="50000"/>
                  </a:srgbClr>
                </a:solidFill>
              </a:rPr>
              <a:t>Sprawl, little or no transit, limited local services, weak local economy</a:t>
            </a:r>
            <a:r>
              <a:rPr lang="en-US" sz="1200" dirty="0">
                <a:solidFill>
                  <a:prstClr val="black"/>
                </a:solidFill>
              </a:rPr>
              <a:t>	</a:t>
            </a:r>
          </a:p>
        </p:txBody>
      </p:sp>
      <p:pic>
        <p:nvPicPr>
          <p:cNvPr id="19" name="Picture 18"/>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65593" y="1187942"/>
            <a:ext cx="1722872" cy="1292154"/>
          </a:xfrm>
          <a:prstGeom prst="rect">
            <a:avLst/>
          </a:prstGeom>
        </p:spPr>
      </p:pic>
      <p:sp>
        <p:nvSpPr>
          <p:cNvPr id="20" name="TextBox 19"/>
          <p:cNvSpPr txBox="1"/>
          <p:nvPr/>
        </p:nvSpPr>
        <p:spPr>
          <a:xfrm>
            <a:off x="0" y="4475607"/>
            <a:ext cx="9123527" cy="323165"/>
          </a:xfrm>
          <a:prstGeom prst="rect">
            <a:avLst/>
          </a:prstGeom>
          <a:solidFill>
            <a:schemeClr val="accent4">
              <a:lumMod val="20000"/>
              <a:lumOff val="80000"/>
            </a:schemeClr>
          </a:solidFill>
        </p:spPr>
        <p:txBody>
          <a:bodyPr wrap="square" rtlCol="0">
            <a:spAutoFit/>
          </a:bodyPr>
          <a:lstStyle/>
          <a:p>
            <a:pPr algn="ctr"/>
            <a:r>
              <a:rPr lang="en-US" sz="1500" dirty="0">
                <a:solidFill>
                  <a:prstClr val="black"/>
                </a:solidFill>
              </a:rPr>
              <a:t>INFRASTRUCTURE:  THE FOUNDATION UPON WHICH WE THRIVE (OR NOT) a.k.a. PUBLIC INVESTMENT </a:t>
            </a:r>
          </a:p>
        </p:txBody>
      </p:sp>
      <p:pic>
        <p:nvPicPr>
          <p:cNvPr id="21" name="Picture 20"/>
          <p:cNvPicPr>
            <a:picLocks noChangeAspect="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35072" y="4694769"/>
            <a:ext cx="1331259" cy="1331259"/>
          </a:xfrm>
          <a:prstGeom prst="rect">
            <a:avLst/>
          </a:prstGeom>
        </p:spPr>
      </p:pic>
      <p:sp>
        <p:nvSpPr>
          <p:cNvPr id="22" name="TextBox 21"/>
          <p:cNvSpPr txBox="1"/>
          <p:nvPr/>
        </p:nvSpPr>
        <p:spPr>
          <a:xfrm>
            <a:off x="0" y="2362989"/>
            <a:ext cx="9123527" cy="323165"/>
          </a:xfrm>
          <a:prstGeom prst="rect">
            <a:avLst/>
          </a:prstGeom>
          <a:solidFill>
            <a:schemeClr val="accent4">
              <a:lumMod val="20000"/>
              <a:lumOff val="80000"/>
            </a:schemeClr>
          </a:solidFill>
        </p:spPr>
        <p:txBody>
          <a:bodyPr wrap="square" rtlCol="0">
            <a:spAutoFit/>
          </a:bodyPr>
          <a:lstStyle/>
          <a:p>
            <a:pPr algn="ctr"/>
            <a:r>
              <a:rPr lang="en-US" sz="1500" dirty="0">
                <a:solidFill>
                  <a:prstClr val="black"/>
                </a:solidFill>
              </a:rPr>
              <a:t>HOUSING SOLUTIONS ARE NEED AND ENVIRONMENT SPECIFIC</a:t>
            </a:r>
          </a:p>
        </p:txBody>
      </p:sp>
      <p:sp>
        <p:nvSpPr>
          <p:cNvPr id="23" name="TextBox 22"/>
          <p:cNvSpPr txBox="1"/>
          <p:nvPr/>
        </p:nvSpPr>
        <p:spPr>
          <a:xfrm>
            <a:off x="0" y="853725"/>
            <a:ext cx="9144000" cy="323165"/>
          </a:xfrm>
          <a:prstGeom prst="rect">
            <a:avLst/>
          </a:prstGeom>
          <a:solidFill>
            <a:schemeClr val="accent4">
              <a:lumMod val="20000"/>
              <a:lumOff val="80000"/>
            </a:schemeClr>
          </a:solidFill>
        </p:spPr>
        <p:txBody>
          <a:bodyPr wrap="square" rtlCol="0">
            <a:spAutoFit/>
          </a:bodyPr>
          <a:lstStyle/>
          <a:p>
            <a:pPr algn="ctr"/>
            <a:r>
              <a:rPr lang="en-US" sz="1500" dirty="0">
                <a:solidFill>
                  <a:prstClr val="black"/>
                </a:solidFill>
              </a:rPr>
              <a:t>MASSACHUSETTS HOUSING CHALLENGES; MULTI-FACETED AND SOLVABLE (but not easy)</a:t>
            </a:r>
          </a:p>
        </p:txBody>
      </p:sp>
      <p:pic>
        <p:nvPicPr>
          <p:cNvPr id="24" name="Picture 23"/>
          <p:cNvPicPr>
            <a:picLocks noChangeAspect="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52528" y="1123519"/>
            <a:ext cx="1232240" cy="1232240"/>
          </a:xfrm>
          <a:prstGeom prst="rect">
            <a:avLst/>
          </a:prstGeom>
        </p:spPr>
      </p:pic>
      <p:pic>
        <p:nvPicPr>
          <p:cNvPr id="27" name="Picture 26"/>
          <p:cNvPicPr>
            <a:picLocks noChangeAspect="1"/>
          </p:cNvPicPr>
          <p:nvPr/>
        </p:nvPicPr>
        <p:blipFill>
          <a:blip r:embed="rId1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559706" y="1017829"/>
            <a:ext cx="1389268" cy="1389268"/>
          </a:xfrm>
          <a:prstGeom prst="rect">
            <a:avLst/>
          </a:prstGeom>
        </p:spPr>
      </p:pic>
    </p:spTree>
    <p:extLst>
      <p:ext uri="{BB962C8B-B14F-4D97-AF65-F5344CB8AC3E}">
        <p14:creationId xmlns:p14="http://schemas.microsoft.com/office/powerpoint/2010/main" val="1170760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2485" y="1519033"/>
            <a:ext cx="7475220" cy="2228375"/>
          </a:xfrm>
        </p:spPr>
        <p:txBody>
          <a:bodyPr/>
          <a:lstStyle/>
          <a:p>
            <a:r>
              <a:rPr lang="en-US" dirty="0" smtClean="0"/>
              <a:t>Exclusionary Zoning</a:t>
            </a:r>
            <a:br>
              <a:rPr lang="en-US" dirty="0" smtClean="0"/>
            </a:br>
            <a:r>
              <a:rPr lang="en-US" sz="4500" cap="none" dirty="0">
                <a:effectLst/>
                <a:latin typeface="Mistral" panose="03090702030407020403" pitchFamily="66" charset="0"/>
              </a:rPr>
              <a:t>through the lens of Fair Housing</a:t>
            </a:r>
            <a:endParaRPr lang="en-US" sz="4500" cap="none" dirty="0">
              <a:latin typeface="Mistral" panose="03090702030407020403" pitchFamily="66" charset="0"/>
            </a:endParaRPr>
          </a:p>
        </p:txBody>
      </p:sp>
      <p:sp>
        <p:nvSpPr>
          <p:cNvPr id="3" name="Subtitle 2"/>
          <p:cNvSpPr>
            <a:spLocks noGrp="1"/>
          </p:cNvSpPr>
          <p:nvPr>
            <p:ph type="subTitle" idx="1"/>
          </p:nvPr>
        </p:nvSpPr>
        <p:spPr>
          <a:xfrm>
            <a:off x="228955" y="5241472"/>
            <a:ext cx="6575895" cy="535172"/>
          </a:xfrm>
        </p:spPr>
        <p:txBody>
          <a:bodyPr>
            <a:normAutofit lnSpcReduction="10000"/>
          </a:bodyPr>
          <a:lstStyle/>
          <a:p>
            <a:pPr algn="l"/>
            <a:r>
              <a:rPr lang="en-US" dirty="0" smtClean="0">
                <a:latin typeface="Calibri" panose="020F0502020204030204" pitchFamily="34" charset="0"/>
              </a:rPr>
              <a:t>Shelly Goehring</a:t>
            </a:r>
            <a:br>
              <a:rPr lang="en-US" dirty="0" smtClean="0">
                <a:latin typeface="Calibri" panose="020F0502020204030204" pitchFamily="34" charset="0"/>
              </a:rPr>
            </a:br>
            <a:r>
              <a:rPr lang="en-US" dirty="0" smtClean="0">
                <a:latin typeface="Calibri" panose="020F0502020204030204" pitchFamily="34" charset="0"/>
              </a:rPr>
              <a:t>Senior Program Manager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6314" y="4918982"/>
            <a:ext cx="827882" cy="857661"/>
          </a:xfrm>
          <a:prstGeom prst="rect">
            <a:avLst/>
          </a:prstGeom>
        </p:spPr>
      </p:pic>
    </p:spTree>
    <p:extLst>
      <p:ext uri="{BB962C8B-B14F-4D97-AF65-F5344CB8AC3E}">
        <p14:creationId xmlns:p14="http://schemas.microsoft.com/office/powerpoint/2010/main" val="8387244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338" y="1073306"/>
            <a:ext cx="6890291" cy="4743747"/>
          </a:xfrm>
          <a:prstGeom prst="rect">
            <a:avLst/>
          </a:prstGeom>
        </p:spPr>
      </p:pic>
      <p:sp>
        <p:nvSpPr>
          <p:cNvPr id="3" name="TextBox 2"/>
          <p:cNvSpPr txBox="1"/>
          <p:nvPr/>
        </p:nvSpPr>
        <p:spPr>
          <a:xfrm>
            <a:off x="402458" y="1285875"/>
            <a:ext cx="2118632" cy="830997"/>
          </a:xfrm>
          <a:prstGeom prst="rect">
            <a:avLst/>
          </a:prstGeom>
          <a:solidFill>
            <a:srgbClr val="FFF2DA"/>
          </a:solidFill>
        </p:spPr>
        <p:txBody>
          <a:bodyPr wrap="square" rtlCol="0">
            <a:spAutoFit/>
          </a:bodyPr>
          <a:lstStyle/>
          <a:p>
            <a:pPr defTabSz="342900"/>
            <a:r>
              <a:rPr lang="en-US" sz="2400" b="1" dirty="0">
                <a:solidFill>
                  <a:prstClr val="black"/>
                </a:solidFill>
              </a:rPr>
              <a:t>1884</a:t>
            </a:r>
          </a:p>
          <a:p>
            <a:pPr defTabSz="342900"/>
            <a:r>
              <a:rPr lang="en-US" sz="2400" b="1" dirty="0">
                <a:solidFill>
                  <a:prstClr val="black"/>
                </a:solidFill>
              </a:rPr>
              <a:t>Arlington, MA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4916" y="1163235"/>
            <a:ext cx="1710216" cy="1561997"/>
          </a:xfrm>
          <a:prstGeom prst="rect">
            <a:avLst/>
          </a:prstGeom>
        </p:spPr>
      </p:pic>
    </p:spTree>
    <p:extLst>
      <p:ext uri="{BB962C8B-B14F-4D97-AF65-F5344CB8AC3E}">
        <p14:creationId xmlns:p14="http://schemas.microsoft.com/office/powerpoint/2010/main" val="628940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76585" y="1894218"/>
            <a:ext cx="4755211" cy="3623932"/>
          </a:xfrm>
          <a:prstGeom prst="rect">
            <a:avLst/>
          </a:prstGeom>
        </p:spPr>
      </p:pic>
      <p:sp>
        <p:nvSpPr>
          <p:cNvPr id="4" name="TextBox 3"/>
          <p:cNvSpPr txBox="1"/>
          <p:nvPr/>
        </p:nvSpPr>
        <p:spPr>
          <a:xfrm>
            <a:off x="368301" y="1363378"/>
            <a:ext cx="2184400" cy="830997"/>
          </a:xfrm>
          <a:prstGeom prst="rect">
            <a:avLst/>
          </a:prstGeom>
          <a:solidFill>
            <a:schemeClr val="accent5">
              <a:lumMod val="20000"/>
              <a:lumOff val="80000"/>
            </a:schemeClr>
          </a:solidFill>
        </p:spPr>
        <p:txBody>
          <a:bodyPr wrap="square" rtlCol="0">
            <a:spAutoFit/>
          </a:bodyPr>
          <a:lstStyle/>
          <a:p>
            <a:pPr defTabSz="342900"/>
            <a:r>
              <a:rPr lang="en-US" sz="2400" b="1" dirty="0">
                <a:solidFill>
                  <a:prstClr val="black"/>
                </a:solidFill>
              </a:rPr>
              <a:t>1938</a:t>
            </a:r>
            <a:br>
              <a:rPr lang="en-US" sz="2400" b="1" dirty="0">
                <a:solidFill>
                  <a:prstClr val="black"/>
                </a:solidFill>
              </a:rPr>
            </a:br>
            <a:r>
              <a:rPr lang="en-US" sz="2400" b="1" dirty="0">
                <a:solidFill>
                  <a:prstClr val="black"/>
                </a:solidFill>
              </a:rPr>
              <a:t>Arlington, MA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294" y="3320256"/>
            <a:ext cx="1598468" cy="2197894"/>
          </a:xfrm>
          <a:prstGeom prst="rect">
            <a:avLst/>
          </a:prstGeom>
        </p:spPr>
      </p:pic>
      <p:sp>
        <p:nvSpPr>
          <p:cNvPr id="6" name="TextBox 5"/>
          <p:cNvSpPr txBox="1"/>
          <p:nvPr/>
        </p:nvSpPr>
        <p:spPr>
          <a:xfrm>
            <a:off x="6694414" y="2733909"/>
            <a:ext cx="1980227" cy="507831"/>
          </a:xfrm>
          <a:prstGeom prst="rect">
            <a:avLst/>
          </a:prstGeom>
          <a:noFill/>
        </p:spPr>
        <p:txBody>
          <a:bodyPr wrap="square" rtlCol="0">
            <a:spAutoFit/>
          </a:bodyPr>
          <a:lstStyle/>
          <a:p>
            <a:pPr algn="ctr" defTabSz="342900"/>
            <a:r>
              <a:rPr lang="en-US" sz="1350" dirty="0">
                <a:solidFill>
                  <a:prstClr val="black">
                    <a:lumMod val="95000"/>
                  </a:prstClr>
                </a:solidFill>
              </a:rPr>
              <a:t>Home Owners’</a:t>
            </a:r>
          </a:p>
          <a:p>
            <a:pPr algn="ctr" defTabSz="342900"/>
            <a:r>
              <a:rPr lang="en-US" sz="1350" dirty="0">
                <a:solidFill>
                  <a:prstClr val="black">
                    <a:lumMod val="95000"/>
                  </a:prstClr>
                </a:solidFill>
              </a:rPr>
              <a:t>Loan Corporation</a:t>
            </a:r>
          </a:p>
        </p:txBody>
      </p:sp>
    </p:spTree>
    <p:extLst>
      <p:ext uri="{BB962C8B-B14F-4D97-AF65-F5344CB8AC3E}">
        <p14:creationId xmlns:p14="http://schemas.microsoft.com/office/powerpoint/2010/main" val="28959201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1238250"/>
            <a:ext cx="7406640" cy="1017270"/>
          </a:xfrm>
        </p:spPr>
        <p:txBody>
          <a:bodyPr/>
          <a:lstStyle/>
          <a:p>
            <a:r>
              <a:rPr lang="en-US" b="1" dirty="0" smtClean="0"/>
              <a:t>Arlington district C-2</a:t>
            </a:r>
            <a:br>
              <a:rPr lang="en-US" b="1" dirty="0" smtClean="0"/>
            </a:br>
            <a:r>
              <a:rPr lang="en-US" sz="2100" dirty="0"/>
              <a:t>Why is it “declining?”</a:t>
            </a:r>
            <a:endParaRPr lang="en-US" sz="2100" dirty="0"/>
          </a:p>
        </p:txBody>
      </p:sp>
      <p:sp>
        <p:nvSpPr>
          <p:cNvPr id="3" name="Content Placeholder 2"/>
          <p:cNvSpPr>
            <a:spLocks noGrp="1"/>
          </p:cNvSpPr>
          <p:nvPr>
            <p:ph idx="1"/>
          </p:nvPr>
        </p:nvSpPr>
        <p:spPr>
          <a:xfrm>
            <a:off x="857251" y="2165350"/>
            <a:ext cx="7404653" cy="3594101"/>
          </a:xfrm>
        </p:spPr>
        <p:txBody>
          <a:bodyPr/>
          <a:lstStyle/>
          <a:p>
            <a:pPr marL="34290" indent="0">
              <a:buNone/>
            </a:pPr>
            <a:endParaRPr lang="en-US" dirty="0" smtClean="0"/>
          </a:p>
          <a:p>
            <a:pPr lvl="1"/>
            <a:r>
              <a:rPr lang="en-US" sz="2100" b="1" dirty="0">
                <a:solidFill>
                  <a:schemeClr val="tx2"/>
                </a:solidFill>
              </a:rPr>
              <a:t>Area Characteristics</a:t>
            </a:r>
          </a:p>
          <a:p>
            <a:pPr lvl="2">
              <a:lnSpc>
                <a:spcPct val="100000"/>
              </a:lnSpc>
            </a:pPr>
            <a:r>
              <a:rPr lang="en-US" sz="1500" dirty="0">
                <a:solidFill>
                  <a:schemeClr val="accent3">
                    <a:lumMod val="75000"/>
                  </a:schemeClr>
                </a:solidFill>
              </a:rPr>
              <a:t>Detrimental Influences: “Obsolescence. Business and housing mixed together. Railroad tracks through neighborhood.”</a:t>
            </a:r>
          </a:p>
          <a:p>
            <a:pPr lvl="2">
              <a:spcAft>
                <a:spcPts val="450"/>
              </a:spcAft>
            </a:pPr>
            <a:r>
              <a:rPr lang="en-US" sz="1500" dirty="0">
                <a:solidFill>
                  <a:schemeClr val="accent3">
                    <a:lumMod val="75000"/>
                  </a:schemeClr>
                </a:solidFill>
              </a:rPr>
              <a:t>Trend of desirability next 10-15 years = DOWN</a:t>
            </a:r>
          </a:p>
          <a:p>
            <a:pPr lvl="1"/>
            <a:r>
              <a:rPr lang="en-US" sz="2100" b="1" dirty="0">
                <a:solidFill>
                  <a:schemeClr val="tx2"/>
                </a:solidFill>
              </a:rPr>
              <a:t>Inhabitants</a:t>
            </a:r>
          </a:p>
          <a:p>
            <a:pPr lvl="2">
              <a:lnSpc>
                <a:spcPct val="100000"/>
              </a:lnSpc>
            </a:pPr>
            <a:r>
              <a:rPr lang="en-US" sz="1500" dirty="0">
                <a:solidFill>
                  <a:schemeClr val="accent3">
                    <a:lumMod val="75000"/>
                  </a:schemeClr>
                </a:solidFill>
              </a:rPr>
              <a:t>Occupation: clerks –labor</a:t>
            </a:r>
          </a:p>
          <a:p>
            <a:pPr lvl="2"/>
            <a:r>
              <a:rPr lang="en-US" sz="1500" dirty="0">
                <a:solidFill>
                  <a:schemeClr val="accent3">
                    <a:lumMod val="75000"/>
                  </a:schemeClr>
                </a:solidFill>
              </a:rPr>
              <a:t>Estimated annual family income: $1,500-2,500</a:t>
            </a:r>
          </a:p>
          <a:p>
            <a:pPr lvl="2"/>
            <a:r>
              <a:rPr lang="en-US" sz="1500" dirty="0">
                <a:solidFill>
                  <a:schemeClr val="accent3">
                    <a:lumMod val="75000"/>
                  </a:schemeClr>
                </a:solidFill>
              </a:rPr>
              <a:t>Foreign-born families: Italian</a:t>
            </a:r>
          </a:p>
          <a:p>
            <a:pPr lvl="2"/>
            <a:r>
              <a:rPr lang="en-US" sz="1500" dirty="0">
                <a:solidFill>
                  <a:schemeClr val="accent3">
                    <a:lumMod val="75000"/>
                  </a:schemeClr>
                </a:solidFill>
              </a:rPr>
              <a:t>Infiltration of: Lower class</a:t>
            </a:r>
          </a:p>
          <a:p>
            <a:pPr lvl="1">
              <a:lnSpc>
                <a:spcPct val="100000"/>
              </a:lnSpc>
            </a:pPr>
            <a:r>
              <a:rPr lang="en-US" sz="2100" b="1" dirty="0">
                <a:solidFill>
                  <a:schemeClr val="tx2"/>
                </a:solidFill>
              </a:rPr>
              <a:t>Clarifying Remarks</a:t>
            </a:r>
            <a:br>
              <a:rPr lang="en-US" sz="2100" b="1" dirty="0">
                <a:solidFill>
                  <a:schemeClr val="tx2"/>
                </a:solidFill>
              </a:rPr>
            </a:br>
            <a:r>
              <a:rPr lang="en-US" dirty="0" smtClean="0">
                <a:solidFill>
                  <a:schemeClr val="accent3">
                    <a:lumMod val="75000"/>
                  </a:schemeClr>
                </a:solidFill>
              </a:rPr>
              <a:t>Little possibility of conversion of properties to business use.</a:t>
            </a:r>
            <a:endParaRPr lang="en-US" dirty="0">
              <a:solidFill>
                <a:schemeClr val="accent3">
                  <a:lumMod val="75000"/>
                </a:schemeClr>
              </a:solidFill>
            </a:endParaRPr>
          </a:p>
        </p:txBody>
      </p:sp>
    </p:spTree>
    <p:extLst>
      <p:ext uri="{BB962C8B-B14F-4D97-AF65-F5344CB8AC3E}">
        <p14:creationId xmlns:p14="http://schemas.microsoft.com/office/powerpoint/2010/main" val="196506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957" y="1788045"/>
            <a:ext cx="7886700" cy="2787824"/>
          </a:xfrm>
        </p:spPr>
        <p:txBody>
          <a:bodyPr>
            <a:normAutofit/>
          </a:bodyPr>
          <a:lstStyle/>
          <a:p>
            <a:pPr marL="0" indent="0">
              <a:buNone/>
            </a:pPr>
            <a:r>
              <a:rPr lang="en-US" sz="3000" dirty="0" smtClean="0">
                <a:solidFill>
                  <a:srgbClr val="324D74"/>
                </a:solidFill>
                <a:latin typeface="Helvetica" panose="020B0604020202020204" pitchFamily="34" charset="0"/>
                <a:cs typeface="Helvetica" panose="020B0604020202020204" pitchFamily="34" charset="0"/>
              </a:rPr>
              <a:t>Massachusetts Housing Partnership (MHP) </a:t>
            </a:r>
            <a:r>
              <a:rPr lang="en-US" sz="3000" dirty="0">
                <a:solidFill>
                  <a:srgbClr val="324D74"/>
                </a:solidFill>
                <a:latin typeface="Helvetica" panose="020B0604020202020204" pitchFamily="34" charset="0"/>
                <a:cs typeface="Helvetica" panose="020B0604020202020204" pitchFamily="34" charset="0"/>
              </a:rPr>
              <a:t>is a quasi-public </a:t>
            </a:r>
            <a:r>
              <a:rPr lang="en-US" sz="3000" dirty="0" smtClean="0">
                <a:solidFill>
                  <a:srgbClr val="324D74"/>
                </a:solidFill>
                <a:latin typeface="Helvetica" panose="020B0604020202020204" pitchFamily="34" charset="0"/>
                <a:cs typeface="Helvetica" panose="020B0604020202020204" pitchFamily="34" charset="0"/>
              </a:rPr>
              <a:t>agency created by state statute </a:t>
            </a:r>
            <a:r>
              <a:rPr lang="en-US" sz="3000" dirty="0">
                <a:solidFill>
                  <a:srgbClr val="324D74"/>
                </a:solidFill>
                <a:latin typeface="Helvetica" panose="020B0604020202020204" pitchFamily="34" charset="0"/>
                <a:cs typeface="Helvetica" panose="020B0604020202020204" pitchFamily="34" charset="0"/>
              </a:rPr>
              <a:t>in 1985</a:t>
            </a:r>
          </a:p>
          <a:p>
            <a:pPr marL="0" indent="0">
              <a:buNone/>
            </a:pPr>
            <a:endParaRPr lang="en-US" sz="2700" b="1" dirty="0">
              <a:solidFill>
                <a:srgbClr val="324D74"/>
              </a:solidFill>
              <a:latin typeface="Helvetica" panose="020B0604020202020204" pitchFamily="34" charset="0"/>
              <a:cs typeface="Helvetica" panose="020B0604020202020204" pitchFamily="34" charset="0"/>
            </a:endParaRPr>
          </a:p>
          <a:p>
            <a:pPr marL="0" indent="0">
              <a:buNone/>
            </a:pPr>
            <a:endParaRPr lang="en-US" dirty="0">
              <a:solidFill>
                <a:srgbClr val="324D74"/>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1590" y="6055658"/>
            <a:ext cx="695067" cy="724028"/>
          </a:xfrm>
          <a:prstGeom prst="rect">
            <a:avLst/>
          </a:prstGeom>
        </p:spPr>
      </p:pic>
      <p:sp>
        <p:nvSpPr>
          <p:cNvPr id="5" name="Content Placeholder 2"/>
          <p:cNvSpPr txBox="1">
            <a:spLocks/>
          </p:cNvSpPr>
          <p:nvPr/>
        </p:nvSpPr>
        <p:spPr>
          <a:xfrm>
            <a:off x="128801" y="3477995"/>
            <a:ext cx="9075584" cy="36255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chemeClr val="accent6"/>
              </a:buClr>
              <a:buFont typeface="Webdings" panose="05030102010509060703" pitchFamily="18" charset="2"/>
              <a:buChar char="4"/>
              <a:tabLst>
                <a:tab pos="708125" algn="l"/>
              </a:tabLst>
              <a:defRPr/>
            </a:pPr>
            <a:r>
              <a:rPr lang="en-US" sz="2400" b="1" dirty="0" smtClean="0">
                <a:solidFill>
                  <a:srgbClr val="324D74"/>
                </a:solidFill>
                <a:latin typeface="Helvetica" panose="020B0604020202020204" pitchFamily="34" charset="0"/>
                <a:cs typeface="Helvetica" panose="020B0604020202020204" pitchFamily="34" charset="0"/>
              </a:rPr>
              <a:t>Increase the supply of affordable housing in the state</a:t>
            </a:r>
          </a:p>
          <a:p>
            <a:pPr>
              <a:lnSpc>
                <a:spcPct val="150000"/>
              </a:lnSpc>
              <a:buClr>
                <a:schemeClr val="accent6"/>
              </a:buClr>
              <a:buFont typeface="Webdings" panose="05030102010509060703" pitchFamily="18" charset="2"/>
              <a:buChar char="4"/>
              <a:tabLst>
                <a:tab pos="708125" algn="l"/>
              </a:tabLst>
              <a:defRPr/>
            </a:pPr>
            <a:r>
              <a:rPr lang="en-US" sz="2400" b="1" dirty="0" smtClean="0">
                <a:solidFill>
                  <a:srgbClr val="324D74"/>
                </a:solidFill>
                <a:latin typeface="Helvetica" panose="020B0604020202020204" pitchFamily="34" charset="0"/>
                <a:cs typeface="Helvetica" panose="020B0604020202020204" pitchFamily="34" charset="0"/>
              </a:rPr>
              <a:t>Work with municipalities to demonstrate new and better ways of meeting our affordable housing needs</a:t>
            </a:r>
          </a:p>
        </p:txBody>
      </p:sp>
      <p:sp>
        <p:nvSpPr>
          <p:cNvPr id="7" name="Title 1"/>
          <p:cNvSpPr txBox="1">
            <a:spLocks/>
          </p:cNvSpPr>
          <p:nvPr/>
        </p:nvSpPr>
        <p:spPr>
          <a:xfrm>
            <a:off x="0" y="288232"/>
            <a:ext cx="8188657" cy="987552"/>
          </a:xfrm>
          <a:prstGeom prst="homePlate">
            <a:avLst/>
          </a:prstGeom>
          <a:solidFill>
            <a:schemeClr val="accent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solidFill>
                  <a:schemeClr val="bg1"/>
                </a:solidFill>
                <a:latin typeface="Helvetica" panose="020B0604020202020204" pitchFamily="34" charset="0"/>
                <a:cs typeface="Helvetica" panose="020B0604020202020204" pitchFamily="34" charset="0"/>
              </a:rPr>
              <a:t>Who we are</a:t>
            </a:r>
            <a:endParaRPr lang="en-US" sz="54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299786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1214438"/>
            <a:ext cx="7406640" cy="1017270"/>
          </a:xfrm>
        </p:spPr>
        <p:txBody>
          <a:bodyPr/>
          <a:lstStyle/>
          <a:p>
            <a:r>
              <a:rPr lang="en-US" b="1" dirty="0" smtClean="0"/>
              <a:t>Arlington’s First Zoning Map - 1924</a:t>
            </a:r>
            <a:endParaRPr lang="en-US" b="1" dirty="0"/>
          </a:p>
        </p:txBody>
      </p:sp>
      <p:sp>
        <p:nvSpPr>
          <p:cNvPr id="3" name="Content Placeholder 2"/>
          <p:cNvSpPr>
            <a:spLocks noGrp="1"/>
          </p:cNvSpPr>
          <p:nvPr>
            <p:ph idx="1"/>
          </p:nvPr>
        </p:nvSpPr>
        <p:spPr>
          <a:xfrm>
            <a:off x="714375" y="2693194"/>
            <a:ext cx="7643813" cy="2171700"/>
          </a:xfrm>
        </p:spPr>
        <p:txBody>
          <a:bodyPr>
            <a:normAutofit lnSpcReduction="10000"/>
          </a:bodyPr>
          <a:lstStyle/>
          <a:p>
            <a:pPr marL="34290" indent="0">
              <a:buNone/>
            </a:pPr>
            <a:r>
              <a:rPr lang="en-US" sz="2400" dirty="0">
                <a:solidFill>
                  <a:schemeClr val="tx2">
                    <a:lumMod val="75000"/>
                  </a:schemeClr>
                </a:solidFill>
              </a:rPr>
              <a:t>Yet Arlington remained largely “pro-growth.”</a:t>
            </a:r>
          </a:p>
          <a:p>
            <a:pPr marL="34290" indent="0">
              <a:buNone/>
            </a:pPr>
            <a:endParaRPr lang="en-US" sz="2400" dirty="0">
              <a:solidFill>
                <a:schemeClr val="tx2">
                  <a:lumMod val="75000"/>
                </a:schemeClr>
              </a:solidFill>
            </a:endParaRPr>
          </a:p>
          <a:p>
            <a:pPr marL="34290" indent="0">
              <a:lnSpc>
                <a:spcPct val="110000"/>
              </a:lnSpc>
              <a:spcAft>
                <a:spcPts val="450"/>
              </a:spcAft>
              <a:buNone/>
            </a:pPr>
            <a:r>
              <a:rPr lang="en-US" sz="2400" dirty="0">
                <a:solidFill>
                  <a:schemeClr val="tx2">
                    <a:lumMod val="75000"/>
                  </a:schemeClr>
                </a:solidFill>
              </a:rPr>
              <a:t>1945 – district to allow four stories or 60’ height</a:t>
            </a:r>
            <a:br>
              <a:rPr lang="en-US" sz="2400" dirty="0">
                <a:solidFill>
                  <a:schemeClr val="tx2">
                    <a:lumMod val="75000"/>
                  </a:schemeClr>
                </a:solidFill>
              </a:rPr>
            </a:br>
            <a:r>
              <a:rPr lang="en-US" sz="2400" dirty="0">
                <a:solidFill>
                  <a:schemeClr val="tx2">
                    <a:lumMod val="75000"/>
                  </a:schemeClr>
                </a:solidFill>
              </a:rPr>
              <a:t>(10+ more created, largely in NE &amp; 7 blocks along Pleasant)</a:t>
            </a:r>
            <a:br>
              <a:rPr lang="en-US" sz="2400" dirty="0">
                <a:solidFill>
                  <a:schemeClr val="tx2">
                    <a:lumMod val="75000"/>
                  </a:schemeClr>
                </a:solidFill>
              </a:rPr>
            </a:br>
            <a:endParaRPr lang="en-US" sz="2400" dirty="0">
              <a:solidFill>
                <a:schemeClr val="tx2">
                  <a:lumMod val="75000"/>
                </a:schemeClr>
              </a:solidFill>
            </a:endParaRPr>
          </a:p>
        </p:txBody>
      </p:sp>
      <p:sp>
        <p:nvSpPr>
          <p:cNvPr id="4" name="TextBox 3"/>
          <p:cNvSpPr txBox="1"/>
          <p:nvPr/>
        </p:nvSpPr>
        <p:spPr>
          <a:xfrm>
            <a:off x="328612" y="5326381"/>
            <a:ext cx="8415338" cy="507831"/>
          </a:xfrm>
          <a:prstGeom prst="rect">
            <a:avLst/>
          </a:prstGeom>
          <a:noFill/>
        </p:spPr>
        <p:txBody>
          <a:bodyPr wrap="square" rtlCol="0">
            <a:spAutoFit/>
          </a:bodyPr>
          <a:lstStyle/>
          <a:p>
            <a:pPr defTabSz="342900"/>
            <a:r>
              <a:rPr lang="en-US" sz="1350" i="1" dirty="0">
                <a:solidFill>
                  <a:prstClr val="black"/>
                </a:solidFill>
              </a:rPr>
              <a:t>Von Hoffman, Alexander. “Creating an Anti-Growth Regulatory Regime: A Case from Greater Boston.” Joint Center for Housing Studies, Harvard University. Feb. 2006.</a:t>
            </a:r>
          </a:p>
        </p:txBody>
      </p:sp>
    </p:spTree>
    <p:extLst>
      <p:ext uri="{BB962C8B-B14F-4D97-AF65-F5344CB8AC3E}">
        <p14:creationId xmlns:p14="http://schemas.microsoft.com/office/powerpoint/2010/main" val="4687247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393" y="1130296"/>
            <a:ext cx="6172207" cy="4629155"/>
          </a:xfrm>
          <a:prstGeom prst="rect">
            <a:avLst/>
          </a:prstGeom>
        </p:spPr>
      </p:pic>
      <p:sp>
        <p:nvSpPr>
          <p:cNvPr id="3" name="TextBox 2"/>
          <p:cNvSpPr txBox="1"/>
          <p:nvPr/>
        </p:nvSpPr>
        <p:spPr>
          <a:xfrm>
            <a:off x="6702426" y="1995487"/>
            <a:ext cx="2184400" cy="2169825"/>
          </a:xfrm>
          <a:prstGeom prst="rect">
            <a:avLst/>
          </a:prstGeom>
          <a:noFill/>
        </p:spPr>
        <p:txBody>
          <a:bodyPr wrap="square" rtlCol="0">
            <a:spAutoFit/>
          </a:bodyPr>
          <a:lstStyle/>
          <a:p>
            <a:pPr defTabSz="342900"/>
            <a:r>
              <a:rPr lang="en-US" sz="2700" b="1" dirty="0">
                <a:solidFill>
                  <a:prstClr val="black"/>
                </a:solidFill>
              </a:rPr>
              <a:t>Most of Arlington’s housing was built before 1980.</a:t>
            </a:r>
          </a:p>
        </p:txBody>
      </p:sp>
    </p:spTree>
    <p:extLst>
      <p:ext uri="{BB962C8B-B14F-4D97-AF65-F5344CB8AC3E}">
        <p14:creationId xmlns:p14="http://schemas.microsoft.com/office/powerpoint/2010/main" val="9568693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478" y="1212512"/>
            <a:ext cx="7789545" cy="1017270"/>
          </a:xfrm>
        </p:spPr>
        <p:txBody>
          <a:bodyPr>
            <a:normAutofit/>
          </a:bodyPr>
          <a:lstStyle/>
          <a:p>
            <a:r>
              <a:rPr lang="en-US" b="1" dirty="0" smtClean="0"/>
              <a:t>Arlington Single Family Attached Homes</a:t>
            </a:r>
            <a:br>
              <a:rPr lang="en-US" b="1" dirty="0" smtClean="0"/>
            </a:br>
            <a:r>
              <a:rPr lang="en-US" sz="2100" dirty="0"/>
              <a:t>Sunnyside Avenue, Two-Family zoning district</a:t>
            </a:r>
            <a:endParaRPr lang="en-US" sz="21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9645" y="2155391"/>
            <a:ext cx="4038600" cy="3028950"/>
          </a:xfrm>
        </p:spPr>
      </p:pic>
      <p:sp>
        <p:nvSpPr>
          <p:cNvPr id="6" name="TextBox 5"/>
          <p:cNvSpPr txBox="1"/>
          <p:nvPr/>
        </p:nvSpPr>
        <p:spPr>
          <a:xfrm>
            <a:off x="628650" y="2557462"/>
            <a:ext cx="3657600" cy="2239074"/>
          </a:xfrm>
          <a:prstGeom prst="rect">
            <a:avLst/>
          </a:prstGeom>
          <a:noFill/>
        </p:spPr>
        <p:txBody>
          <a:bodyPr wrap="square" rtlCol="0">
            <a:spAutoFit/>
          </a:bodyPr>
          <a:lstStyle/>
          <a:p>
            <a:pPr algn="ctr" defTabSz="342900"/>
            <a:r>
              <a:rPr lang="en-US" sz="2400" b="1" dirty="0">
                <a:solidFill>
                  <a:prstClr val="black"/>
                </a:solidFill>
              </a:rPr>
              <a:t>Built in 1948 and</a:t>
            </a:r>
            <a:br>
              <a:rPr lang="en-US" sz="2400" b="1" dirty="0">
                <a:solidFill>
                  <a:prstClr val="black"/>
                </a:solidFill>
              </a:rPr>
            </a:br>
            <a:r>
              <a:rPr lang="en-US" sz="2400" b="1" dirty="0">
                <a:solidFill>
                  <a:prstClr val="black"/>
                </a:solidFill>
              </a:rPr>
              <a:t>sold for $6,250</a:t>
            </a:r>
          </a:p>
          <a:p>
            <a:pPr algn="ctr" defTabSz="342900"/>
            <a:endParaRPr lang="en-US" sz="2400" b="1" dirty="0">
              <a:solidFill>
                <a:prstClr val="black"/>
              </a:solidFill>
            </a:endParaRPr>
          </a:p>
          <a:p>
            <a:pPr defTabSz="342900"/>
            <a:r>
              <a:rPr lang="en-US" dirty="0">
                <a:solidFill>
                  <a:prstClr val="black"/>
                </a:solidFill>
              </a:rPr>
              <a:t>$6,250 = $65,366 in today’s dollars</a:t>
            </a:r>
          </a:p>
          <a:p>
            <a:pPr defTabSz="342900"/>
            <a:endParaRPr lang="en-US" dirty="0">
              <a:solidFill>
                <a:prstClr val="black"/>
              </a:solidFill>
            </a:endParaRPr>
          </a:p>
          <a:p>
            <a:pPr defTabSz="342900"/>
            <a:endParaRPr lang="en-US" dirty="0">
              <a:solidFill>
                <a:prstClr val="black"/>
              </a:solidFill>
            </a:endParaRPr>
          </a:p>
          <a:p>
            <a:pPr defTabSz="342900"/>
            <a:endParaRPr lang="en-US" sz="1350" dirty="0">
              <a:solidFill>
                <a:prstClr val="black"/>
              </a:solidFill>
            </a:endParaRPr>
          </a:p>
        </p:txBody>
      </p:sp>
      <p:graphicFrame>
        <p:nvGraphicFramePr>
          <p:cNvPr id="8" name="Diagram 7"/>
          <p:cNvGraphicFramePr/>
          <p:nvPr>
            <p:extLst/>
          </p:nvPr>
        </p:nvGraphicFramePr>
        <p:xfrm>
          <a:off x="272415" y="2860199"/>
          <a:ext cx="6426518" cy="4277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6562964" y="5427906"/>
            <a:ext cx="2391251" cy="415498"/>
          </a:xfrm>
          <a:prstGeom prst="rect">
            <a:avLst/>
          </a:prstGeom>
          <a:noFill/>
        </p:spPr>
        <p:txBody>
          <a:bodyPr wrap="square" rtlCol="0">
            <a:spAutoFit/>
          </a:bodyPr>
          <a:lstStyle/>
          <a:p>
            <a:pPr algn="r" defTabSz="342900"/>
            <a:r>
              <a:rPr lang="en-US" sz="1050" dirty="0">
                <a:solidFill>
                  <a:prstClr val="black"/>
                </a:solidFill>
              </a:rPr>
              <a:t>Source: Town of Arlington,</a:t>
            </a:r>
            <a:br>
              <a:rPr lang="en-US" sz="1050" dirty="0">
                <a:solidFill>
                  <a:prstClr val="black"/>
                </a:solidFill>
              </a:rPr>
            </a:br>
            <a:r>
              <a:rPr lang="en-US" sz="1050" dirty="0">
                <a:solidFill>
                  <a:prstClr val="black"/>
                </a:solidFill>
              </a:rPr>
              <a:t>Bureau of Labor Statistics</a:t>
            </a:r>
          </a:p>
        </p:txBody>
      </p:sp>
    </p:spTree>
    <p:extLst>
      <p:ext uri="{BB962C8B-B14F-4D97-AF65-F5344CB8AC3E}">
        <p14:creationId xmlns:p14="http://schemas.microsoft.com/office/powerpoint/2010/main" val="1569202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5806" y="1098114"/>
            <a:ext cx="6203741" cy="4682200"/>
          </a:xfrm>
          <a:prstGeom prst="rect">
            <a:avLst/>
          </a:prstGeom>
        </p:spPr>
      </p:pic>
      <p:sp>
        <p:nvSpPr>
          <p:cNvPr id="3" name="TextBox 2"/>
          <p:cNvSpPr txBox="1"/>
          <p:nvPr/>
        </p:nvSpPr>
        <p:spPr>
          <a:xfrm>
            <a:off x="355146" y="1445079"/>
            <a:ext cx="2155372" cy="1200329"/>
          </a:xfrm>
          <a:prstGeom prst="rect">
            <a:avLst/>
          </a:prstGeom>
          <a:noFill/>
        </p:spPr>
        <p:txBody>
          <a:bodyPr wrap="square" rtlCol="0">
            <a:spAutoFit/>
          </a:bodyPr>
          <a:lstStyle/>
          <a:p>
            <a:pPr defTabSz="342900"/>
            <a:r>
              <a:rPr lang="en-US" sz="2400" b="1" dirty="0">
                <a:solidFill>
                  <a:prstClr val="black"/>
                </a:solidFill>
              </a:rPr>
              <a:t>2015</a:t>
            </a:r>
          </a:p>
          <a:p>
            <a:pPr defTabSz="342900"/>
            <a:r>
              <a:rPr lang="en-US" sz="2400" b="1" dirty="0">
                <a:solidFill>
                  <a:prstClr val="black"/>
                </a:solidFill>
              </a:rPr>
              <a:t>Arlington, MA</a:t>
            </a:r>
          </a:p>
          <a:p>
            <a:pPr defTabSz="342900"/>
            <a:r>
              <a:rPr lang="en-US" sz="2400" b="1" dirty="0">
                <a:solidFill>
                  <a:prstClr val="black"/>
                </a:solidFill>
              </a:rPr>
              <a:t>Zoning Map</a:t>
            </a:r>
          </a:p>
        </p:txBody>
      </p:sp>
    </p:spTree>
    <p:extLst>
      <p:ext uri="{BB962C8B-B14F-4D97-AF65-F5344CB8AC3E}">
        <p14:creationId xmlns:p14="http://schemas.microsoft.com/office/powerpoint/2010/main" val="7662919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3050" y="2314575"/>
            <a:ext cx="5829300" cy="2308324"/>
          </a:xfrm>
          <a:prstGeom prst="rect">
            <a:avLst/>
          </a:prstGeom>
          <a:noFill/>
        </p:spPr>
        <p:txBody>
          <a:bodyPr wrap="square" rtlCol="0">
            <a:spAutoFit/>
          </a:bodyPr>
          <a:lstStyle/>
          <a:p>
            <a:pPr algn="ctr" defTabSz="342900"/>
            <a:r>
              <a:rPr lang="en-US" sz="7200" dirty="0">
                <a:ln>
                  <a:solidFill>
                    <a:srgbClr val="DF5327">
                      <a:lumMod val="50000"/>
                    </a:srgbClr>
                  </a:solidFill>
                </a:ln>
                <a:solidFill>
                  <a:srgbClr val="DF5327"/>
                </a:solidFill>
                <a:effectLst>
                  <a:outerShdw blurRad="38100" dist="38100" dir="2700000" algn="tl">
                    <a:srgbClr val="000000">
                      <a:alpha val="43137"/>
                    </a:srgbClr>
                  </a:outerShdw>
                </a:effectLst>
              </a:rPr>
              <a:t>What Changed?</a:t>
            </a:r>
          </a:p>
        </p:txBody>
      </p:sp>
    </p:spTree>
    <p:extLst>
      <p:ext uri="{BB962C8B-B14F-4D97-AF65-F5344CB8AC3E}">
        <p14:creationId xmlns:p14="http://schemas.microsoft.com/office/powerpoint/2010/main" val="37918637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513" y="1257300"/>
            <a:ext cx="7406640" cy="1017270"/>
          </a:xfrm>
        </p:spPr>
        <p:txBody>
          <a:bodyPr/>
          <a:lstStyle/>
          <a:p>
            <a:r>
              <a:rPr lang="en-US" b="1" dirty="0" smtClean="0"/>
              <a:t>The Arlington “Pillbox”</a:t>
            </a:r>
            <a:endParaRPr lang="en-US"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6087" y="2767133"/>
            <a:ext cx="3357563" cy="2085224"/>
          </a:xfrm>
        </p:spPr>
      </p:pic>
    </p:spTree>
    <p:extLst>
      <p:ext uri="{BB962C8B-B14F-4D97-AF65-F5344CB8AC3E}">
        <p14:creationId xmlns:p14="http://schemas.microsoft.com/office/powerpoint/2010/main" val="28338832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1588"/>
            <a:ext cx="7406640" cy="1017270"/>
          </a:xfrm>
        </p:spPr>
        <p:txBody>
          <a:bodyPr/>
          <a:lstStyle/>
          <a:p>
            <a:r>
              <a:rPr lang="en-US" b="1" dirty="0" smtClean="0"/>
              <a:t>Conservation and Historic Movements </a:t>
            </a:r>
            <a:br>
              <a:rPr lang="en-US" b="1" dirty="0" smtClean="0"/>
            </a:br>
            <a:r>
              <a:rPr lang="en-US" sz="2100" dirty="0"/>
              <a:t>1960s and 1970s</a:t>
            </a:r>
            <a:endParaRPr lang="en-US" sz="2100" dirty="0"/>
          </a:p>
        </p:txBody>
      </p:sp>
      <p:sp>
        <p:nvSpPr>
          <p:cNvPr id="3" name="Content Placeholder 2"/>
          <p:cNvSpPr>
            <a:spLocks noGrp="1"/>
          </p:cNvSpPr>
          <p:nvPr>
            <p:ph idx="1"/>
          </p:nvPr>
        </p:nvSpPr>
        <p:spPr>
          <a:xfrm>
            <a:off x="871538" y="2600325"/>
            <a:ext cx="7404653" cy="3028950"/>
          </a:xfrm>
        </p:spPr>
        <p:txBody>
          <a:bodyPr/>
          <a:lstStyle/>
          <a:p>
            <a:r>
              <a:rPr lang="en-US" sz="2100" b="1" dirty="0">
                <a:solidFill>
                  <a:schemeClr val="tx2">
                    <a:lumMod val="75000"/>
                  </a:schemeClr>
                </a:solidFill>
              </a:rPr>
              <a:t>1966 – Arlington Conservation Commission</a:t>
            </a:r>
          </a:p>
          <a:p>
            <a:pPr marL="34290" indent="0">
              <a:buNone/>
            </a:pPr>
            <a:r>
              <a:rPr lang="en-US" sz="2100" dirty="0"/>
              <a:t>	</a:t>
            </a:r>
            <a:r>
              <a:rPr lang="en-US" sz="2100" dirty="0"/>
              <a:t>Enabled by state legislation – protect and develop the town’s natural resources, conduct research, draw plans and recommend actions</a:t>
            </a:r>
          </a:p>
          <a:p>
            <a:r>
              <a:rPr lang="en-US" sz="2100" b="1" dirty="0">
                <a:solidFill>
                  <a:schemeClr val="tx2">
                    <a:lumMod val="75000"/>
                  </a:schemeClr>
                </a:solidFill>
              </a:rPr>
              <a:t>1970 – Arlington Historical Commission</a:t>
            </a:r>
            <a:endParaRPr lang="en-US" b="1" dirty="0" smtClean="0">
              <a:solidFill>
                <a:schemeClr val="tx2">
                  <a:lumMod val="75000"/>
                </a:schemeClr>
              </a:solidFill>
            </a:endParaRPr>
          </a:p>
          <a:p>
            <a:pPr marL="34290" indent="0">
              <a:buNone/>
            </a:pPr>
            <a:r>
              <a:rPr lang="en-US" sz="2100" dirty="0"/>
              <a:t>	</a:t>
            </a:r>
            <a:r>
              <a:rPr lang="en-US" sz="2100" dirty="0"/>
              <a:t>Purpose to preserve &amp; protect historic buildings, discourage demolition, advise town building inspector</a:t>
            </a:r>
          </a:p>
        </p:txBody>
      </p:sp>
      <p:sp>
        <p:nvSpPr>
          <p:cNvPr id="4" name="TextBox 3"/>
          <p:cNvSpPr txBox="1"/>
          <p:nvPr/>
        </p:nvSpPr>
        <p:spPr>
          <a:xfrm>
            <a:off x="328612" y="5326381"/>
            <a:ext cx="8415338" cy="507831"/>
          </a:xfrm>
          <a:prstGeom prst="rect">
            <a:avLst/>
          </a:prstGeom>
          <a:noFill/>
        </p:spPr>
        <p:txBody>
          <a:bodyPr wrap="square" rtlCol="0">
            <a:spAutoFit/>
          </a:bodyPr>
          <a:lstStyle/>
          <a:p>
            <a:pPr defTabSz="342900"/>
            <a:r>
              <a:rPr lang="en-US" sz="1350" i="1" dirty="0">
                <a:solidFill>
                  <a:prstClr val="black"/>
                </a:solidFill>
              </a:rPr>
              <a:t>Von Hoffman, Alexander. “Creating an Anti-Growth Regulatory Regime: A Case from Greater Boston.” Joint Center for Housing Studies, Harvard University. Feb. 2006.</a:t>
            </a:r>
          </a:p>
        </p:txBody>
      </p:sp>
    </p:spTree>
    <p:extLst>
      <p:ext uri="{BB962C8B-B14F-4D97-AF65-F5344CB8AC3E}">
        <p14:creationId xmlns:p14="http://schemas.microsoft.com/office/powerpoint/2010/main" val="8688911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1200150"/>
            <a:ext cx="8029575" cy="1017270"/>
          </a:xfrm>
        </p:spPr>
        <p:txBody>
          <a:bodyPr/>
          <a:lstStyle/>
          <a:p>
            <a:r>
              <a:rPr lang="en-US" b="1" dirty="0" smtClean="0"/>
              <a:t>Arlington created a Redevelopment Board</a:t>
            </a:r>
            <a:endParaRPr lang="en-US" b="1" dirty="0"/>
          </a:p>
        </p:txBody>
      </p:sp>
      <p:sp>
        <p:nvSpPr>
          <p:cNvPr id="3" name="Content Placeholder 2"/>
          <p:cNvSpPr>
            <a:spLocks noGrp="1"/>
          </p:cNvSpPr>
          <p:nvPr>
            <p:ph idx="1"/>
          </p:nvPr>
        </p:nvSpPr>
        <p:spPr>
          <a:xfrm>
            <a:off x="744059" y="2226984"/>
            <a:ext cx="7901920" cy="2843213"/>
          </a:xfrm>
        </p:spPr>
        <p:txBody>
          <a:bodyPr>
            <a:normAutofit fontScale="85000" lnSpcReduction="20000"/>
          </a:bodyPr>
          <a:lstStyle/>
          <a:p>
            <a:r>
              <a:rPr lang="en-US" sz="2475" dirty="0"/>
              <a:t>1970s as “anti-growth” movement grew</a:t>
            </a:r>
          </a:p>
          <a:p>
            <a:r>
              <a:rPr lang="en-US" sz="2475" dirty="0"/>
              <a:t>Reversed town’s “pro-growth” policy</a:t>
            </a:r>
          </a:p>
          <a:p>
            <a:r>
              <a:rPr lang="en-US" sz="2475" dirty="0"/>
              <a:t>Two-year moratorium on multifamily development </a:t>
            </a:r>
            <a:br>
              <a:rPr lang="en-US" sz="2475" dirty="0"/>
            </a:br>
            <a:r>
              <a:rPr lang="en-US" sz="2475" dirty="0"/>
              <a:t>(154-17 TM vote)</a:t>
            </a:r>
          </a:p>
          <a:p>
            <a:r>
              <a:rPr lang="en-US" sz="2475" dirty="0"/>
              <a:t>New zoning in 1975 – </a:t>
            </a:r>
            <a:r>
              <a:rPr lang="en-US" sz="2475" dirty="0">
                <a:latin typeface="Times New Roman" panose="02020603050405020304" pitchFamily="18" charset="0"/>
                <a:cs typeface="Times New Roman" panose="02020603050405020304" pitchFamily="18" charset="0"/>
              </a:rPr>
              <a:t>↑</a:t>
            </a:r>
            <a:r>
              <a:rPr lang="en-US" sz="2475" dirty="0"/>
              <a:t> lot size, </a:t>
            </a:r>
            <a:r>
              <a:rPr lang="en-US" sz="2475" dirty="0">
                <a:latin typeface="Times New Roman" panose="02020603050405020304" pitchFamily="18" charset="0"/>
                <a:cs typeface="Times New Roman" panose="02020603050405020304" pitchFamily="18" charset="0"/>
              </a:rPr>
              <a:t>↓</a:t>
            </a:r>
            <a:r>
              <a:rPr lang="en-US" sz="2475" dirty="0"/>
              <a:t> height, </a:t>
            </a:r>
            <a:r>
              <a:rPr lang="en-US" sz="2475" dirty="0">
                <a:latin typeface="Times New Roman" panose="02020603050405020304" pitchFamily="18" charset="0"/>
                <a:cs typeface="Times New Roman" panose="02020603050405020304" pitchFamily="18" charset="0"/>
              </a:rPr>
              <a:t>↑ </a:t>
            </a:r>
            <a:r>
              <a:rPr lang="en-US" sz="2475" dirty="0">
                <a:cs typeface="Times New Roman" panose="02020603050405020304" pitchFamily="18" charset="0"/>
              </a:rPr>
              <a:t>parking, </a:t>
            </a:r>
            <a:r>
              <a:rPr lang="en-US" sz="2475" dirty="0">
                <a:latin typeface="Times New Roman" panose="02020603050405020304" pitchFamily="18" charset="0"/>
                <a:cs typeface="Times New Roman" panose="02020603050405020304" pitchFamily="18" charset="0"/>
              </a:rPr>
              <a:t>↑ </a:t>
            </a:r>
            <a:r>
              <a:rPr lang="en-US" sz="2475" dirty="0">
                <a:cs typeface="Times New Roman" panose="02020603050405020304" pitchFamily="18" charset="0"/>
              </a:rPr>
              <a:t>zoning districts</a:t>
            </a:r>
            <a:r>
              <a:rPr lang="en-US" sz="2475" dirty="0"/>
              <a:t/>
            </a:r>
            <a:br>
              <a:rPr lang="en-US" sz="2475" dirty="0"/>
            </a:br>
            <a:endParaRPr lang="en-US" sz="2475" dirty="0"/>
          </a:p>
          <a:p>
            <a:pPr marL="34290" indent="0" algn="ctr">
              <a:buNone/>
            </a:pPr>
            <a:r>
              <a:rPr lang="en-US" dirty="0"/>
              <a:t/>
            </a:r>
            <a:br>
              <a:rPr lang="en-US" dirty="0"/>
            </a:br>
            <a:r>
              <a:rPr lang="en-US" sz="2475" i="1" dirty="0">
                <a:solidFill>
                  <a:schemeClr val="tx2">
                    <a:lumMod val="50000"/>
                  </a:schemeClr>
                </a:solidFill>
              </a:rPr>
              <a:t>“Residents should be the ultimate decision makers about how the area they live in should be developed.”</a:t>
            </a:r>
            <a:endParaRPr lang="en-US" sz="2475" i="1" dirty="0">
              <a:solidFill>
                <a:schemeClr val="tx2">
                  <a:lumMod val="50000"/>
                </a:schemeClr>
              </a:solidFill>
            </a:endParaRPr>
          </a:p>
        </p:txBody>
      </p:sp>
      <p:sp>
        <p:nvSpPr>
          <p:cNvPr id="4" name="TextBox 3"/>
          <p:cNvSpPr txBox="1"/>
          <p:nvPr/>
        </p:nvSpPr>
        <p:spPr>
          <a:xfrm>
            <a:off x="328612" y="5326381"/>
            <a:ext cx="8415338" cy="507831"/>
          </a:xfrm>
          <a:prstGeom prst="rect">
            <a:avLst/>
          </a:prstGeom>
          <a:noFill/>
        </p:spPr>
        <p:txBody>
          <a:bodyPr wrap="square" rtlCol="0">
            <a:spAutoFit/>
          </a:bodyPr>
          <a:lstStyle/>
          <a:p>
            <a:pPr defTabSz="342900"/>
            <a:r>
              <a:rPr lang="en-US" sz="1350" i="1" dirty="0">
                <a:solidFill>
                  <a:prstClr val="black"/>
                </a:solidFill>
              </a:rPr>
              <a:t>Von Hoffman, Alexander. “Creating an Anti-Growth Regulatory Regime: A Case from Greater Boston.” Joint Center for Housing Studies, Harvard University. Feb. 2006.</a:t>
            </a:r>
          </a:p>
        </p:txBody>
      </p:sp>
      <p:cxnSp>
        <p:nvCxnSpPr>
          <p:cNvPr id="6" name="Straight Connector 5"/>
          <p:cNvCxnSpPr/>
          <p:nvPr/>
        </p:nvCxnSpPr>
        <p:spPr>
          <a:xfrm>
            <a:off x="1357009" y="5060633"/>
            <a:ext cx="6318115"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3151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5806" y="1098114"/>
            <a:ext cx="6203741" cy="4682200"/>
          </a:xfrm>
          <a:prstGeom prst="rect">
            <a:avLst/>
          </a:prstGeom>
        </p:spPr>
      </p:pic>
      <p:sp>
        <p:nvSpPr>
          <p:cNvPr id="3" name="TextBox 2"/>
          <p:cNvSpPr txBox="1"/>
          <p:nvPr/>
        </p:nvSpPr>
        <p:spPr>
          <a:xfrm>
            <a:off x="355146" y="1445079"/>
            <a:ext cx="2155372" cy="1200329"/>
          </a:xfrm>
          <a:prstGeom prst="rect">
            <a:avLst/>
          </a:prstGeom>
          <a:noFill/>
        </p:spPr>
        <p:txBody>
          <a:bodyPr wrap="square" rtlCol="0">
            <a:spAutoFit/>
          </a:bodyPr>
          <a:lstStyle/>
          <a:p>
            <a:pPr defTabSz="342900"/>
            <a:r>
              <a:rPr lang="en-US" sz="2400" b="1" dirty="0">
                <a:solidFill>
                  <a:prstClr val="black"/>
                </a:solidFill>
              </a:rPr>
              <a:t>2015</a:t>
            </a:r>
          </a:p>
          <a:p>
            <a:pPr defTabSz="342900"/>
            <a:r>
              <a:rPr lang="en-US" sz="2400" b="1" dirty="0">
                <a:solidFill>
                  <a:prstClr val="black"/>
                </a:solidFill>
              </a:rPr>
              <a:t>Arlington, MA</a:t>
            </a:r>
          </a:p>
          <a:p>
            <a:pPr defTabSz="342900"/>
            <a:r>
              <a:rPr lang="en-US" sz="2400" b="1" dirty="0">
                <a:solidFill>
                  <a:prstClr val="black"/>
                </a:solidFill>
              </a:rPr>
              <a:t>Zoning Map</a:t>
            </a:r>
          </a:p>
        </p:txBody>
      </p:sp>
    </p:spTree>
    <p:extLst>
      <p:ext uri="{BB962C8B-B14F-4D97-AF65-F5344CB8AC3E}">
        <p14:creationId xmlns:p14="http://schemas.microsoft.com/office/powerpoint/2010/main" val="5685752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8725" y="2100263"/>
            <a:ext cx="6600825" cy="3070071"/>
          </a:xfrm>
          <a:prstGeom prst="rect">
            <a:avLst/>
          </a:prstGeom>
          <a:noFill/>
        </p:spPr>
        <p:txBody>
          <a:bodyPr wrap="square" rtlCol="0">
            <a:spAutoFit/>
          </a:bodyPr>
          <a:lstStyle/>
          <a:p>
            <a:pPr defTabSz="342900"/>
            <a:r>
              <a:rPr lang="en-US" sz="5400" dirty="0">
                <a:solidFill>
                  <a:prstClr val="black"/>
                </a:solidFill>
              </a:rPr>
              <a:t>Many only develop in Arlington once.</a:t>
            </a:r>
          </a:p>
          <a:p>
            <a:pPr defTabSz="342900"/>
            <a:endParaRPr lang="en-US" sz="5400" dirty="0">
              <a:solidFill>
                <a:prstClr val="black"/>
              </a:solidFill>
            </a:endParaRPr>
          </a:p>
          <a:p>
            <a:pPr defTabSz="342900"/>
            <a:endParaRPr lang="en-US" sz="1350" dirty="0">
              <a:solidFill>
                <a:prstClr val="black"/>
              </a:solidFill>
            </a:endParaRPr>
          </a:p>
          <a:p>
            <a:pPr defTabSz="342900"/>
            <a:r>
              <a:rPr lang="en-US" dirty="0">
                <a:solidFill>
                  <a:prstClr val="black"/>
                </a:solidFill>
              </a:rPr>
              <a:t>--long-time Arlington real estate lawyer</a:t>
            </a:r>
          </a:p>
        </p:txBody>
      </p:sp>
    </p:spTree>
    <p:extLst>
      <p:ext uri="{BB962C8B-B14F-4D97-AF65-F5344CB8AC3E}">
        <p14:creationId xmlns:p14="http://schemas.microsoft.com/office/powerpoint/2010/main" val="2014692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187" y="2226469"/>
            <a:ext cx="9056414" cy="3625517"/>
          </a:xfrm>
        </p:spPr>
        <p:txBody>
          <a:bodyPr>
            <a:noAutofit/>
          </a:bodyPr>
          <a:lstStyle/>
          <a:p>
            <a:pPr>
              <a:lnSpc>
                <a:spcPct val="150000"/>
              </a:lnSpc>
              <a:buClr>
                <a:schemeClr val="accent6"/>
              </a:buClr>
              <a:buFont typeface="Webdings" panose="05030102010509060703" pitchFamily="18" charset="2"/>
              <a:buChar char="4"/>
              <a:tabLst>
                <a:tab pos="708125" algn="l"/>
              </a:tabLst>
              <a:defRPr/>
            </a:pPr>
            <a:r>
              <a:rPr lang="en-US" sz="2700" b="1" dirty="0">
                <a:solidFill>
                  <a:srgbClr val="324D74"/>
                </a:solidFill>
                <a:latin typeface="Helvetica" panose="020B0604020202020204" pitchFamily="34" charset="0"/>
                <a:cs typeface="Helvetica" panose="020B0604020202020204" pitchFamily="34" charset="0"/>
              </a:rPr>
              <a:t>Community Assistance team </a:t>
            </a:r>
            <a:endParaRPr lang="en-US" sz="2700" b="1" dirty="0" smtClean="0">
              <a:solidFill>
                <a:srgbClr val="324D74"/>
              </a:solidFill>
              <a:latin typeface="Helvetica" panose="020B0604020202020204" pitchFamily="34" charset="0"/>
              <a:cs typeface="Helvetica" panose="020B0604020202020204" pitchFamily="34" charset="0"/>
            </a:endParaRPr>
          </a:p>
          <a:p>
            <a:pPr>
              <a:lnSpc>
                <a:spcPct val="150000"/>
              </a:lnSpc>
              <a:buClr>
                <a:schemeClr val="accent6"/>
              </a:buClr>
              <a:buFont typeface="Webdings" panose="05030102010509060703" pitchFamily="18" charset="2"/>
              <a:buChar char="4"/>
              <a:tabLst>
                <a:tab pos="708125" algn="l"/>
              </a:tabLst>
              <a:defRPr/>
            </a:pPr>
            <a:r>
              <a:rPr lang="en-US" sz="2700" b="1" dirty="0" smtClean="0">
                <a:solidFill>
                  <a:srgbClr val="324D74"/>
                </a:solidFill>
                <a:latin typeface="Helvetica" panose="020B0604020202020204" pitchFamily="34" charset="0"/>
                <a:cs typeface="Helvetica" panose="020B0604020202020204" pitchFamily="34" charset="0"/>
              </a:rPr>
              <a:t>Permanent </a:t>
            </a:r>
            <a:r>
              <a:rPr lang="en-US" sz="2700" b="1" dirty="0">
                <a:solidFill>
                  <a:srgbClr val="324D74"/>
                </a:solidFill>
                <a:latin typeface="Helvetica" panose="020B0604020202020204" pitchFamily="34" charset="0"/>
                <a:cs typeface="Helvetica" panose="020B0604020202020204" pitchFamily="34" charset="0"/>
              </a:rPr>
              <a:t>financing for affordable rental housing </a:t>
            </a:r>
          </a:p>
          <a:p>
            <a:pPr>
              <a:lnSpc>
                <a:spcPct val="150000"/>
              </a:lnSpc>
              <a:buClr>
                <a:schemeClr val="accent6"/>
              </a:buClr>
              <a:buFont typeface="Webdings" panose="05030102010509060703" pitchFamily="18" charset="2"/>
              <a:buChar char="4"/>
              <a:tabLst>
                <a:tab pos="708125" algn="l"/>
              </a:tabLst>
              <a:defRPr/>
            </a:pPr>
            <a:r>
              <a:rPr lang="en-US" sz="2700" b="1" dirty="0">
                <a:solidFill>
                  <a:srgbClr val="324D74"/>
                </a:solidFill>
                <a:latin typeface="Helvetica" panose="020B0604020202020204" pitchFamily="34" charset="0"/>
                <a:cs typeface="Helvetica" panose="020B0604020202020204" pitchFamily="34" charset="0"/>
              </a:rPr>
              <a:t>ONE Mortgage program</a:t>
            </a:r>
          </a:p>
          <a:p>
            <a:pPr>
              <a:lnSpc>
                <a:spcPct val="150000"/>
              </a:lnSpc>
              <a:buClr>
                <a:schemeClr val="accent6"/>
              </a:buClr>
              <a:buFont typeface="Webdings" panose="05030102010509060703" pitchFamily="18" charset="2"/>
              <a:buChar char="4"/>
              <a:tabLst>
                <a:tab pos="708125" algn="l"/>
              </a:tabLst>
              <a:defRPr/>
            </a:pPr>
            <a:r>
              <a:rPr lang="en-US" sz="2700" b="1" dirty="0" smtClean="0">
                <a:solidFill>
                  <a:srgbClr val="324D74"/>
                </a:solidFill>
                <a:latin typeface="Helvetica" panose="020B0604020202020204" pitchFamily="34" charset="0"/>
                <a:cs typeface="Helvetica" panose="020B0604020202020204" pitchFamily="34" charset="0"/>
              </a:rPr>
              <a:t>Research </a:t>
            </a:r>
            <a:r>
              <a:rPr lang="en-US" sz="2700" b="1" dirty="0">
                <a:solidFill>
                  <a:srgbClr val="324D74"/>
                </a:solidFill>
                <a:latin typeface="Helvetica" panose="020B0604020202020204" pitchFamily="34" charset="0"/>
                <a:cs typeface="Helvetica" panose="020B0604020202020204" pitchFamily="34" charset="0"/>
              </a:rPr>
              <a:t>on housing data </a:t>
            </a:r>
            <a:r>
              <a:rPr lang="en-US" sz="2700" b="1" dirty="0" smtClean="0">
                <a:solidFill>
                  <a:srgbClr val="324D74"/>
                </a:solidFill>
                <a:latin typeface="Helvetica" panose="020B0604020202020204" pitchFamily="34" charset="0"/>
                <a:cs typeface="Helvetica" panose="020B0604020202020204" pitchFamily="34" charset="0"/>
              </a:rPr>
              <a:t>to support </a:t>
            </a:r>
            <a:r>
              <a:rPr lang="en-US" sz="2700" b="1" dirty="0">
                <a:solidFill>
                  <a:srgbClr val="324D74"/>
                </a:solidFill>
                <a:latin typeface="Helvetica" panose="020B0604020202020204" pitchFamily="34" charset="0"/>
                <a:cs typeface="Helvetica" panose="020B0604020202020204" pitchFamily="34" charset="0"/>
              </a:rPr>
              <a:t>policy efforts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6999" y="5955880"/>
            <a:ext cx="695067" cy="724028"/>
          </a:xfrm>
          <a:prstGeom prst="rect">
            <a:avLst/>
          </a:prstGeom>
        </p:spPr>
      </p:pic>
      <p:sp>
        <p:nvSpPr>
          <p:cNvPr id="6" name="Title 1"/>
          <p:cNvSpPr txBox="1">
            <a:spLocks/>
          </p:cNvSpPr>
          <p:nvPr/>
        </p:nvSpPr>
        <p:spPr>
          <a:xfrm>
            <a:off x="0" y="288232"/>
            <a:ext cx="8188657" cy="987552"/>
          </a:xfrm>
          <a:prstGeom prst="homePlate">
            <a:avLst/>
          </a:prstGeom>
          <a:solidFill>
            <a:schemeClr val="accent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solidFill>
                  <a:schemeClr val="bg1"/>
                </a:solidFill>
                <a:latin typeface="Helvetica" panose="020B0604020202020204" pitchFamily="34" charset="0"/>
                <a:cs typeface="Helvetica" panose="020B0604020202020204" pitchFamily="34" charset="0"/>
              </a:rPr>
              <a:t>What we do</a:t>
            </a:r>
            <a:endParaRPr lang="en-US" sz="54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61638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195" y="1228964"/>
            <a:ext cx="7406640" cy="1017270"/>
          </a:xfrm>
        </p:spPr>
        <p:txBody>
          <a:bodyPr/>
          <a:lstStyle/>
          <a:p>
            <a:r>
              <a:rPr lang="en-US" b="1" dirty="0" smtClean="0"/>
              <a:t>Weston, MA</a:t>
            </a:r>
            <a:endParaRPr lang="en-US" b="1" dirty="0"/>
          </a:p>
        </p:txBody>
      </p:sp>
      <p:sp>
        <p:nvSpPr>
          <p:cNvPr id="4" name="AutoShape 2" descr="Image result for images of weston ma"/>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endParaRPr>
          </a:p>
        </p:txBody>
      </p:sp>
      <p:pic>
        <p:nvPicPr>
          <p:cNvPr id="2052" name="Picture 4" descr="Image result for images of weston 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5458" y="1153000"/>
            <a:ext cx="3644550" cy="19716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4566" y="2831154"/>
            <a:ext cx="2896814" cy="2143642"/>
          </a:xfrm>
          <a:prstGeom prst="rect">
            <a:avLst/>
          </a:prstGeom>
        </p:spPr>
      </p:pic>
      <p:sp>
        <p:nvSpPr>
          <p:cNvPr id="3" name="Content Placeholder 2"/>
          <p:cNvSpPr>
            <a:spLocks noGrp="1"/>
          </p:cNvSpPr>
          <p:nvPr>
            <p:ph idx="1"/>
          </p:nvPr>
        </p:nvSpPr>
        <p:spPr>
          <a:xfrm>
            <a:off x="374992" y="3277215"/>
            <a:ext cx="6672698" cy="2354093"/>
          </a:xfrm>
        </p:spPr>
        <p:txBody>
          <a:bodyPr>
            <a:normAutofit fontScale="92500"/>
          </a:bodyPr>
          <a:lstStyle/>
          <a:p>
            <a:r>
              <a:rPr lang="en-US" sz="2100" dirty="0"/>
              <a:t>~</a:t>
            </a:r>
            <a:r>
              <a:rPr lang="en-US" sz="2100" dirty="0"/>
              <a:t>15 miles from downtown Boston</a:t>
            </a:r>
          </a:p>
          <a:p>
            <a:r>
              <a:rPr lang="en-US" sz="2100" dirty="0"/>
              <a:t>Three commuter rail stops -- Fitchburg line</a:t>
            </a:r>
          </a:p>
          <a:p>
            <a:r>
              <a:rPr lang="en-US" sz="2100" dirty="0"/>
              <a:t>Access to 90, 95 and Routes 20, 30 and 117</a:t>
            </a:r>
          </a:p>
          <a:p>
            <a:r>
              <a:rPr lang="en-US" sz="2100" dirty="0"/>
              <a:t>Almost 1/5 of land is public forests, conservation land or parks</a:t>
            </a:r>
          </a:p>
          <a:p>
            <a:r>
              <a:rPr lang="en-US" sz="2100" dirty="0"/>
              <a:t>Much of the private land is woods, meadows and lawns</a:t>
            </a:r>
          </a:p>
          <a:p>
            <a:r>
              <a:rPr lang="en-US" sz="2100" dirty="0"/>
              <a:t>No public sewer</a:t>
            </a:r>
            <a:endParaRPr lang="en-US" sz="2100" dirty="0"/>
          </a:p>
        </p:txBody>
      </p:sp>
    </p:spTree>
    <p:extLst>
      <p:ext uri="{BB962C8B-B14F-4D97-AF65-F5344CB8AC3E}">
        <p14:creationId xmlns:p14="http://schemas.microsoft.com/office/powerpoint/2010/main" val="23859866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hoto of the Hook and Hastings Organ Fac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36" y="2110775"/>
            <a:ext cx="4572000" cy="21359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6111" y="1280065"/>
            <a:ext cx="5734455" cy="553998"/>
          </a:xfrm>
          <a:prstGeom prst="rect">
            <a:avLst/>
          </a:prstGeom>
          <a:noFill/>
        </p:spPr>
        <p:txBody>
          <a:bodyPr wrap="square" rtlCol="0">
            <a:spAutoFit/>
          </a:bodyPr>
          <a:lstStyle/>
          <a:p>
            <a:pPr defTabSz="342900"/>
            <a:r>
              <a:rPr lang="en-US" sz="3000" b="1" dirty="0">
                <a:solidFill>
                  <a:prstClr val="black"/>
                </a:solidFill>
              </a:rPr>
              <a:t>Hastings Organ Factory</a:t>
            </a:r>
          </a:p>
        </p:txBody>
      </p:sp>
      <p:pic>
        <p:nvPicPr>
          <p:cNvPr id="1028" name="Picture 4" descr="View of Viles Street with Brook Road houses in the dist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017" y="1411727"/>
            <a:ext cx="3356043" cy="19611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urn-of-the-century photograph of houses on White L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017" y="3504575"/>
            <a:ext cx="3001034" cy="22038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6111" y="4546553"/>
            <a:ext cx="4158575" cy="923330"/>
          </a:xfrm>
          <a:prstGeom prst="rect">
            <a:avLst/>
          </a:prstGeom>
          <a:noFill/>
        </p:spPr>
        <p:txBody>
          <a:bodyPr wrap="square" rtlCol="0">
            <a:spAutoFit/>
          </a:bodyPr>
          <a:lstStyle/>
          <a:p>
            <a:pPr defTabSz="342900"/>
            <a:r>
              <a:rPr lang="en-US" dirty="0">
                <a:solidFill>
                  <a:prstClr val="black"/>
                </a:solidFill>
              </a:rPr>
              <a:t>Built on farm fields in the Hastings family since the early 19</a:t>
            </a:r>
            <a:r>
              <a:rPr lang="en-US" baseline="30000" dirty="0">
                <a:solidFill>
                  <a:prstClr val="black"/>
                </a:solidFill>
              </a:rPr>
              <a:t>th</a:t>
            </a:r>
            <a:r>
              <a:rPr lang="en-US" dirty="0">
                <a:solidFill>
                  <a:prstClr val="black"/>
                </a:solidFill>
              </a:rPr>
              <a:t> century. Near the railroad and Stony Brook.</a:t>
            </a:r>
          </a:p>
        </p:txBody>
      </p:sp>
    </p:spTree>
    <p:extLst>
      <p:ext uri="{BB962C8B-B14F-4D97-AF65-F5344CB8AC3E}">
        <p14:creationId xmlns:p14="http://schemas.microsoft.com/office/powerpoint/2010/main" val="613175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3050" y="2314575"/>
            <a:ext cx="5829300" cy="2308324"/>
          </a:xfrm>
          <a:prstGeom prst="rect">
            <a:avLst/>
          </a:prstGeom>
          <a:noFill/>
        </p:spPr>
        <p:txBody>
          <a:bodyPr wrap="square" rtlCol="0">
            <a:spAutoFit/>
          </a:bodyPr>
          <a:lstStyle/>
          <a:p>
            <a:pPr algn="ctr" defTabSz="342900"/>
            <a:r>
              <a:rPr lang="en-US" sz="7200" dirty="0">
                <a:ln>
                  <a:solidFill>
                    <a:srgbClr val="DF5327">
                      <a:lumMod val="50000"/>
                    </a:srgbClr>
                  </a:solidFill>
                </a:ln>
                <a:solidFill>
                  <a:srgbClr val="DF5327"/>
                </a:solidFill>
                <a:effectLst>
                  <a:outerShdw blurRad="38100" dist="38100" dir="2700000" algn="tl">
                    <a:srgbClr val="000000">
                      <a:alpha val="43137"/>
                    </a:srgbClr>
                  </a:outerShdw>
                </a:effectLst>
              </a:rPr>
              <a:t>What Changed?</a:t>
            </a:r>
          </a:p>
        </p:txBody>
      </p:sp>
    </p:spTree>
    <p:extLst>
      <p:ext uri="{BB962C8B-B14F-4D97-AF65-F5344CB8AC3E}">
        <p14:creationId xmlns:p14="http://schemas.microsoft.com/office/powerpoint/2010/main" val="25123490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561" y="1296278"/>
            <a:ext cx="7406640" cy="1017270"/>
          </a:xfrm>
        </p:spPr>
        <p:txBody>
          <a:bodyPr/>
          <a:lstStyle/>
          <a:p>
            <a:r>
              <a:rPr lang="en-US" b="1" dirty="0" smtClean="0"/>
              <a:t>Resident Leadership Changed</a:t>
            </a:r>
            <a:endParaRPr lang="en-US" b="1" dirty="0"/>
          </a:p>
        </p:txBody>
      </p:sp>
      <p:sp>
        <p:nvSpPr>
          <p:cNvPr id="3" name="Content Placeholder 2"/>
          <p:cNvSpPr>
            <a:spLocks noGrp="1"/>
          </p:cNvSpPr>
          <p:nvPr>
            <p:ph idx="1"/>
          </p:nvPr>
        </p:nvSpPr>
        <p:spPr>
          <a:xfrm>
            <a:off x="414945" y="2313548"/>
            <a:ext cx="8456681" cy="3028950"/>
          </a:xfrm>
        </p:spPr>
        <p:txBody>
          <a:bodyPr>
            <a:normAutofit lnSpcReduction="10000"/>
          </a:bodyPr>
          <a:lstStyle/>
          <a:p>
            <a:pPr>
              <a:lnSpc>
                <a:spcPct val="100000"/>
              </a:lnSpc>
            </a:pPr>
            <a:r>
              <a:rPr lang="en-US" sz="2100" b="1" dirty="0">
                <a:solidFill>
                  <a:schemeClr val="tx1"/>
                </a:solidFill>
              </a:rPr>
              <a:t>1820s</a:t>
            </a:r>
            <a:r>
              <a:rPr lang="en-US" sz="2100" dirty="0"/>
              <a:t> </a:t>
            </a:r>
            <a:r>
              <a:rPr lang="en-US" sz="1800" dirty="0"/>
              <a:t>S</a:t>
            </a:r>
            <a:r>
              <a:rPr lang="en-US" sz="1800" dirty="0"/>
              <a:t>ummer </a:t>
            </a:r>
            <a:r>
              <a:rPr lang="en-US" sz="1800" dirty="0"/>
              <a:t>residents and gentlemen </a:t>
            </a:r>
            <a:r>
              <a:rPr lang="en-US" sz="1800" dirty="0"/>
              <a:t>farmers move in. By late 1880s, began separating from others.</a:t>
            </a:r>
          </a:p>
          <a:p>
            <a:pPr>
              <a:lnSpc>
                <a:spcPct val="100000"/>
              </a:lnSpc>
            </a:pPr>
            <a:r>
              <a:rPr lang="en-US" sz="2100" b="1" dirty="0">
                <a:solidFill>
                  <a:schemeClr val="tx1"/>
                </a:solidFill>
              </a:rPr>
              <a:t>1890+</a:t>
            </a:r>
            <a:r>
              <a:rPr lang="en-US" dirty="0" smtClean="0"/>
              <a:t> </a:t>
            </a:r>
            <a:r>
              <a:rPr lang="en-US" sz="1800" dirty="0"/>
              <a:t>Began suppressing industry to protect scenery.</a:t>
            </a:r>
            <a:endParaRPr lang="en-US" sz="1800" dirty="0"/>
          </a:p>
          <a:p>
            <a:pPr>
              <a:lnSpc>
                <a:spcPct val="100000"/>
              </a:lnSpc>
            </a:pPr>
            <a:r>
              <a:rPr lang="en-US" sz="2100" b="1" dirty="0">
                <a:solidFill>
                  <a:schemeClr val="tx1"/>
                </a:solidFill>
              </a:rPr>
              <a:t>1954</a:t>
            </a:r>
            <a:r>
              <a:rPr lang="en-US" dirty="0" smtClean="0"/>
              <a:t> </a:t>
            </a:r>
            <a:r>
              <a:rPr lang="en-US" sz="1800" dirty="0"/>
              <a:t>New zoning </a:t>
            </a:r>
            <a:r>
              <a:rPr lang="en-US" sz="1800" dirty="0"/>
              <a:t>designed </a:t>
            </a:r>
            <a:r>
              <a:rPr lang="en-US" sz="1800" dirty="0"/>
              <a:t>to curb growth by </a:t>
            </a:r>
            <a:r>
              <a:rPr lang="en-US" sz="1800" dirty="0"/>
              <a:t>increasing </a:t>
            </a:r>
            <a:r>
              <a:rPr lang="en-US" sz="1800" dirty="0"/>
              <a:t>lot </a:t>
            </a:r>
            <a:r>
              <a:rPr lang="en-US" sz="1800" dirty="0"/>
              <a:t>size. Remaining </a:t>
            </a:r>
            <a:r>
              <a:rPr lang="en-US" sz="1800" dirty="0"/>
              <a:t>developable </a:t>
            </a:r>
            <a:r>
              <a:rPr lang="en-US" sz="1800" dirty="0"/>
              <a:t>land put </a:t>
            </a:r>
            <a:r>
              <a:rPr lang="en-US" sz="1800" dirty="0"/>
              <a:t>in Residential Class </a:t>
            </a:r>
            <a:r>
              <a:rPr lang="en-US" sz="1800" dirty="0"/>
              <a:t>A (minimum 60,000 </a:t>
            </a:r>
            <a:r>
              <a:rPr lang="en-US" sz="1800" dirty="0"/>
              <a:t>square </a:t>
            </a:r>
            <a:r>
              <a:rPr lang="en-US" sz="1800" dirty="0"/>
              <a:t>feet).</a:t>
            </a:r>
            <a:br>
              <a:rPr lang="en-US" sz="1800" dirty="0"/>
            </a:br>
            <a:r>
              <a:rPr lang="en-US" sz="1800" b="1" dirty="0">
                <a:solidFill>
                  <a:schemeClr val="tx1"/>
                </a:solidFill>
              </a:rPr>
              <a:t>Second </a:t>
            </a:r>
            <a:r>
              <a:rPr lang="en-US" sz="1800" b="1" dirty="0">
                <a:solidFill>
                  <a:schemeClr val="tx1"/>
                </a:solidFill>
              </a:rPr>
              <a:t>growth control measure</a:t>
            </a:r>
            <a:r>
              <a:rPr lang="en-US" sz="1800" dirty="0"/>
              <a:t>, increased buying </a:t>
            </a:r>
            <a:r>
              <a:rPr lang="en-US" sz="1800" dirty="0"/>
              <a:t>conservation land</a:t>
            </a:r>
            <a:r>
              <a:rPr lang="en-US" sz="1800" dirty="0"/>
              <a:t>.</a:t>
            </a:r>
          </a:p>
          <a:p>
            <a:pPr>
              <a:lnSpc>
                <a:spcPct val="100000"/>
              </a:lnSpc>
            </a:pPr>
            <a:r>
              <a:rPr lang="en-US" sz="2100" b="1" dirty="0">
                <a:solidFill>
                  <a:schemeClr val="tx1"/>
                </a:solidFill>
              </a:rPr>
              <a:t>1955-75</a:t>
            </a:r>
            <a:r>
              <a:rPr lang="en-US" dirty="0"/>
              <a:t> </a:t>
            </a:r>
            <a:r>
              <a:rPr lang="en-US" sz="1800" dirty="0"/>
              <a:t>A</a:t>
            </a:r>
            <a:r>
              <a:rPr lang="en-US" sz="1800" dirty="0"/>
              <a:t>dds </a:t>
            </a:r>
            <a:r>
              <a:rPr lang="en-US" sz="2700" b="1" dirty="0">
                <a:solidFill>
                  <a:schemeClr val="tx1"/>
                </a:solidFill>
              </a:rPr>
              <a:t>1,300 acres </a:t>
            </a:r>
            <a:r>
              <a:rPr lang="en-US" sz="1800" dirty="0"/>
              <a:t>of </a:t>
            </a:r>
            <a:r>
              <a:rPr lang="en-US" sz="1800" dirty="0"/>
              <a:t>open space to the 50 </a:t>
            </a:r>
            <a:r>
              <a:rPr lang="en-US" sz="1800" dirty="0"/>
              <a:t>acres </a:t>
            </a:r>
            <a:r>
              <a:rPr lang="en-US" sz="1800" dirty="0"/>
              <a:t>owned in 1945</a:t>
            </a:r>
            <a:r>
              <a:rPr lang="en-US" sz="1800" dirty="0"/>
              <a:t>.</a:t>
            </a:r>
            <a:br>
              <a:rPr lang="en-US" sz="1800" dirty="0"/>
            </a:br>
            <a:r>
              <a:rPr lang="en-US" sz="2400" b="1" dirty="0">
                <a:solidFill>
                  <a:schemeClr val="tx1"/>
                </a:solidFill>
              </a:rPr>
              <a:t>Almost 12% of Weston’s total area. </a:t>
            </a:r>
            <a:endParaRPr lang="en-US" sz="2400" b="1" dirty="0">
              <a:solidFill>
                <a:schemeClr val="tx1"/>
              </a:solidFill>
            </a:endParaRPr>
          </a:p>
        </p:txBody>
      </p:sp>
      <p:sp>
        <p:nvSpPr>
          <p:cNvPr id="4" name="TextBox 3"/>
          <p:cNvSpPr txBox="1"/>
          <p:nvPr/>
        </p:nvSpPr>
        <p:spPr>
          <a:xfrm>
            <a:off x="175098" y="5516002"/>
            <a:ext cx="8696528" cy="507831"/>
          </a:xfrm>
          <a:prstGeom prst="rect">
            <a:avLst/>
          </a:prstGeom>
          <a:noFill/>
        </p:spPr>
        <p:txBody>
          <a:bodyPr wrap="square" rtlCol="0">
            <a:spAutoFit/>
          </a:bodyPr>
          <a:lstStyle/>
          <a:p>
            <a:pPr defTabSz="342900"/>
            <a:r>
              <a:rPr lang="en-US" sz="1350" dirty="0">
                <a:solidFill>
                  <a:prstClr val="black"/>
                </a:solidFill>
                <a:hlinkClick r:id="rId2"/>
              </a:rPr>
              <a:t>www.westonhistory.org</a:t>
            </a:r>
            <a:r>
              <a:rPr lang="en-US" sz="1350" dirty="0">
                <a:solidFill>
                  <a:prstClr val="black"/>
                </a:solidFill>
              </a:rPr>
              <a:t> and “To Preserve and Protect: Land Use Regulations in Weston, MA” by Alexander von Hoffman.</a:t>
            </a:r>
          </a:p>
          <a:p>
            <a:pPr defTabSz="342900"/>
            <a:endParaRPr lang="en-US" sz="1350" dirty="0">
              <a:solidFill>
                <a:prstClr val="black"/>
              </a:solidFill>
            </a:endParaRPr>
          </a:p>
        </p:txBody>
      </p:sp>
    </p:spTree>
    <p:extLst>
      <p:ext uri="{BB962C8B-B14F-4D97-AF65-F5344CB8AC3E}">
        <p14:creationId xmlns:p14="http://schemas.microsoft.com/office/powerpoint/2010/main" val="33615190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688" y="1139352"/>
            <a:ext cx="1681670" cy="1017270"/>
          </a:xfrm>
        </p:spPr>
        <p:txBody>
          <a:bodyPr/>
          <a:lstStyle/>
          <a:p>
            <a:r>
              <a:rPr lang="en-US" b="1" dirty="0" smtClean="0"/>
              <a:t>Weston</a:t>
            </a: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41453" y="949663"/>
            <a:ext cx="5632314" cy="5340114"/>
          </a:xfrm>
        </p:spPr>
      </p:pic>
      <p:sp>
        <p:nvSpPr>
          <p:cNvPr id="5" name="TextBox 4"/>
          <p:cNvSpPr txBox="1"/>
          <p:nvPr/>
        </p:nvSpPr>
        <p:spPr>
          <a:xfrm>
            <a:off x="262647" y="2346736"/>
            <a:ext cx="3268494" cy="3277820"/>
          </a:xfrm>
          <a:prstGeom prst="rect">
            <a:avLst/>
          </a:prstGeom>
          <a:noFill/>
        </p:spPr>
        <p:txBody>
          <a:bodyPr wrap="square" rtlCol="0">
            <a:spAutoFit/>
          </a:bodyPr>
          <a:lstStyle/>
          <a:p>
            <a:pPr defTabSz="342900"/>
            <a:r>
              <a:rPr lang="en-US" sz="2100" b="1" dirty="0">
                <a:solidFill>
                  <a:prstClr val="black"/>
                </a:solidFill>
              </a:rPr>
              <a:t>Minimum lot sizes</a:t>
            </a:r>
          </a:p>
          <a:p>
            <a:pPr defTabSz="342900"/>
            <a:endParaRPr lang="en-US" sz="1350" b="1" dirty="0">
              <a:solidFill>
                <a:srgbClr val="336600"/>
              </a:solidFill>
            </a:endParaRPr>
          </a:p>
          <a:p>
            <a:pPr defTabSz="342900"/>
            <a:r>
              <a:rPr lang="en-US" b="1" dirty="0">
                <a:solidFill>
                  <a:prstClr val="black"/>
                </a:solidFill>
              </a:rPr>
              <a:t>Dark Green </a:t>
            </a:r>
            <a:r>
              <a:rPr lang="en-US" dirty="0">
                <a:solidFill>
                  <a:prstClr val="black"/>
                </a:solidFill>
              </a:rPr>
              <a:t>=  20,000 square </a:t>
            </a:r>
            <a:r>
              <a:rPr lang="en-US" dirty="0" err="1">
                <a:solidFill>
                  <a:prstClr val="black"/>
                </a:solidFill>
              </a:rPr>
              <a:t>ft</a:t>
            </a:r>
            <a:r>
              <a:rPr lang="en-US" dirty="0">
                <a:solidFill>
                  <a:prstClr val="black"/>
                </a:solidFill>
              </a:rPr>
              <a:t/>
            </a:r>
            <a:br>
              <a:rPr lang="en-US" dirty="0">
                <a:solidFill>
                  <a:prstClr val="black"/>
                </a:solidFill>
              </a:rPr>
            </a:br>
            <a:r>
              <a:rPr lang="en-US" sz="1500" dirty="0">
                <a:solidFill>
                  <a:prstClr val="black"/>
                </a:solidFill>
              </a:rPr>
              <a:t>(0.46 acre)</a:t>
            </a:r>
          </a:p>
          <a:p>
            <a:pPr defTabSz="342900"/>
            <a:endParaRPr lang="en-US" sz="1350" dirty="0">
              <a:solidFill>
                <a:prstClr val="black"/>
              </a:solidFill>
            </a:endParaRPr>
          </a:p>
          <a:p>
            <a:pPr defTabSz="342900"/>
            <a:r>
              <a:rPr lang="en-US" b="1" dirty="0">
                <a:solidFill>
                  <a:prstClr val="black"/>
                </a:solidFill>
              </a:rPr>
              <a:t>Bright Green = </a:t>
            </a:r>
            <a:r>
              <a:rPr lang="en-US" dirty="0">
                <a:solidFill>
                  <a:prstClr val="black"/>
                </a:solidFill>
              </a:rPr>
              <a:t>30,000 square </a:t>
            </a:r>
            <a:r>
              <a:rPr lang="en-US" dirty="0" err="1">
                <a:solidFill>
                  <a:prstClr val="black"/>
                </a:solidFill>
              </a:rPr>
              <a:t>ft</a:t>
            </a:r>
            <a:r>
              <a:rPr lang="en-US" dirty="0">
                <a:solidFill>
                  <a:prstClr val="black"/>
                </a:solidFill>
              </a:rPr>
              <a:t> </a:t>
            </a:r>
            <a:r>
              <a:rPr lang="en-US" sz="1350" dirty="0">
                <a:solidFill>
                  <a:prstClr val="black"/>
                </a:solidFill>
              </a:rPr>
              <a:t/>
            </a:r>
            <a:br>
              <a:rPr lang="en-US" sz="1350" dirty="0">
                <a:solidFill>
                  <a:prstClr val="black"/>
                </a:solidFill>
              </a:rPr>
            </a:br>
            <a:r>
              <a:rPr lang="en-US" sz="1500" dirty="0">
                <a:solidFill>
                  <a:prstClr val="black"/>
                </a:solidFill>
              </a:rPr>
              <a:t>(0.69 acre)</a:t>
            </a:r>
          </a:p>
          <a:p>
            <a:pPr defTabSz="342900"/>
            <a:endParaRPr lang="en-US" sz="1350" b="1" dirty="0">
              <a:solidFill>
                <a:srgbClr val="339933"/>
              </a:solidFill>
            </a:endParaRPr>
          </a:p>
          <a:p>
            <a:pPr defTabSz="342900"/>
            <a:r>
              <a:rPr lang="en-US" b="1" dirty="0">
                <a:solidFill>
                  <a:prstClr val="black"/>
                </a:solidFill>
              </a:rPr>
              <a:t>Light Green = </a:t>
            </a:r>
            <a:r>
              <a:rPr lang="en-US" dirty="0">
                <a:solidFill>
                  <a:prstClr val="black"/>
                </a:solidFill>
              </a:rPr>
              <a:t>40,000 square </a:t>
            </a:r>
            <a:r>
              <a:rPr lang="en-US" dirty="0" err="1">
                <a:solidFill>
                  <a:prstClr val="black"/>
                </a:solidFill>
              </a:rPr>
              <a:t>ft</a:t>
            </a:r>
            <a:r>
              <a:rPr lang="en-US" dirty="0">
                <a:solidFill>
                  <a:prstClr val="black"/>
                </a:solidFill>
              </a:rPr>
              <a:t/>
            </a:r>
            <a:br>
              <a:rPr lang="en-US" dirty="0">
                <a:solidFill>
                  <a:prstClr val="black"/>
                </a:solidFill>
              </a:rPr>
            </a:br>
            <a:r>
              <a:rPr lang="en-US" sz="1500" dirty="0">
                <a:solidFill>
                  <a:prstClr val="black"/>
                </a:solidFill>
              </a:rPr>
              <a:t>(0.91 acre)</a:t>
            </a:r>
          </a:p>
          <a:p>
            <a:pPr defTabSz="342900"/>
            <a:endParaRPr lang="en-US" sz="1350" b="1" dirty="0">
              <a:solidFill>
                <a:prstClr val="black"/>
              </a:solidFill>
            </a:endParaRPr>
          </a:p>
          <a:p>
            <a:pPr defTabSz="342900"/>
            <a:r>
              <a:rPr lang="en-US" b="1" dirty="0">
                <a:solidFill>
                  <a:prstClr val="black"/>
                </a:solidFill>
              </a:rPr>
              <a:t>White = </a:t>
            </a:r>
            <a:r>
              <a:rPr lang="en-US" dirty="0">
                <a:solidFill>
                  <a:prstClr val="black"/>
                </a:solidFill>
              </a:rPr>
              <a:t>60,000 square feet</a:t>
            </a:r>
            <a:r>
              <a:rPr lang="en-US" b="1" dirty="0">
                <a:solidFill>
                  <a:prstClr val="black"/>
                </a:solidFill>
              </a:rPr>
              <a:t/>
            </a:r>
            <a:br>
              <a:rPr lang="en-US" b="1" dirty="0">
                <a:solidFill>
                  <a:prstClr val="black"/>
                </a:solidFill>
              </a:rPr>
            </a:br>
            <a:r>
              <a:rPr lang="en-US" sz="1500" dirty="0">
                <a:solidFill>
                  <a:prstClr val="black"/>
                </a:solidFill>
              </a:rPr>
              <a:t>(1.37 acres) </a:t>
            </a:r>
          </a:p>
        </p:txBody>
      </p:sp>
    </p:spTree>
    <p:extLst>
      <p:ext uri="{BB962C8B-B14F-4D97-AF65-F5344CB8AC3E}">
        <p14:creationId xmlns:p14="http://schemas.microsoft.com/office/powerpoint/2010/main" val="4248608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8474" y="1114135"/>
            <a:ext cx="6198790" cy="4646015"/>
          </a:xfrm>
          <a:prstGeom prst="rect">
            <a:avLst/>
          </a:prstGeom>
        </p:spPr>
      </p:pic>
      <p:sp>
        <p:nvSpPr>
          <p:cNvPr id="3" name="Rectangle 2"/>
          <p:cNvSpPr/>
          <p:nvPr/>
        </p:nvSpPr>
        <p:spPr>
          <a:xfrm>
            <a:off x="1736388" y="2301808"/>
            <a:ext cx="5603132" cy="321013"/>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342900"/>
            <a:endParaRPr lang="en-US" sz="1350">
              <a:solidFill>
                <a:prstClr val="black"/>
              </a:solidFill>
            </a:endParaRPr>
          </a:p>
        </p:txBody>
      </p:sp>
      <p:sp>
        <p:nvSpPr>
          <p:cNvPr id="4" name="Rectangle 3"/>
          <p:cNvSpPr/>
          <p:nvPr/>
        </p:nvSpPr>
        <p:spPr>
          <a:xfrm>
            <a:off x="1736388" y="3206480"/>
            <a:ext cx="5603132" cy="335605"/>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342900"/>
            <a:endParaRPr lang="en-US" sz="1350">
              <a:solidFill>
                <a:prstClr val="black"/>
              </a:solidFill>
            </a:endParaRPr>
          </a:p>
        </p:txBody>
      </p:sp>
      <p:pic>
        <p:nvPicPr>
          <p:cNvPr id="3074" name="Picture 2" descr="http://westonhistory.org/Collections/Coburn-photos/Kendal%20Green%20RR%20St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599" y="-2109049"/>
            <a:ext cx="2475639" cy="1335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0764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420" y="1197718"/>
            <a:ext cx="7406640" cy="1017270"/>
          </a:xfrm>
        </p:spPr>
        <p:txBody>
          <a:bodyPr/>
          <a:lstStyle/>
          <a:p>
            <a:r>
              <a:rPr lang="en-US" b="1" dirty="0" smtClean="0"/>
              <a:t>Weston Compared to Neighbors</a:t>
            </a:r>
            <a:endParaRPr lang="en-US" b="1" dirty="0"/>
          </a:p>
        </p:txBody>
      </p:sp>
      <p:graphicFrame>
        <p:nvGraphicFramePr>
          <p:cNvPr id="4" name="Content Placeholder 3"/>
          <p:cNvGraphicFramePr>
            <a:graphicFrameLocks noGrp="1"/>
          </p:cNvGraphicFramePr>
          <p:nvPr>
            <p:ph idx="1"/>
            <p:extLst/>
          </p:nvPr>
        </p:nvGraphicFramePr>
        <p:xfrm>
          <a:off x="665420" y="2214988"/>
          <a:ext cx="7870601" cy="3291840"/>
        </p:xfrm>
        <a:graphic>
          <a:graphicData uri="http://schemas.openxmlformats.org/drawingml/2006/table">
            <a:tbl>
              <a:tblPr firstRow="1" bandRow="1">
                <a:tableStyleId>{5C22544A-7EE6-4342-B048-85BDC9FD1C3A}</a:tableStyleId>
              </a:tblPr>
              <a:tblGrid>
                <a:gridCol w="1574120"/>
                <a:gridCol w="1574120"/>
                <a:gridCol w="1574120"/>
                <a:gridCol w="1574120"/>
                <a:gridCol w="1574120"/>
              </a:tblGrid>
              <a:tr h="891540">
                <a:tc>
                  <a:txBody>
                    <a:bodyPr/>
                    <a:lstStyle/>
                    <a:p>
                      <a:pPr algn="ctr"/>
                      <a:r>
                        <a:rPr lang="en-US" sz="1800" dirty="0" smtClean="0"/>
                        <a:t>Community</a:t>
                      </a:r>
                      <a:endParaRPr lang="en-US" sz="1800" dirty="0"/>
                    </a:p>
                  </a:txBody>
                  <a:tcPr marL="68580" marR="68580" marT="34290" marB="34290" anchor="ctr">
                    <a:solidFill>
                      <a:schemeClr val="tx1">
                        <a:lumMod val="65000"/>
                        <a:lumOff val="35000"/>
                      </a:schemeClr>
                    </a:solidFill>
                  </a:tcPr>
                </a:tc>
                <a:tc>
                  <a:txBody>
                    <a:bodyPr/>
                    <a:lstStyle/>
                    <a:p>
                      <a:pPr algn="ctr"/>
                      <a:r>
                        <a:rPr lang="en-US" sz="1800" dirty="0" smtClean="0"/>
                        <a:t>Total Area</a:t>
                      </a:r>
                      <a:br>
                        <a:rPr lang="en-US" sz="1800" dirty="0" smtClean="0"/>
                      </a:br>
                      <a:r>
                        <a:rPr lang="en-US" sz="1500" dirty="0" smtClean="0"/>
                        <a:t>(square miles)</a:t>
                      </a:r>
                      <a:endParaRPr lang="en-US" sz="1500" dirty="0"/>
                    </a:p>
                  </a:txBody>
                  <a:tcPr marL="68580" marR="68580" marT="34290" marB="34290" anchor="ctr">
                    <a:solidFill>
                      <a:schemeClr val="tx1">
                        <a:lumMod val="65000"/>
                        <a:lumOff val="35000"/>
                      </a:schemeClr>
                    </a:solidFill>
                  </a:tcPr>
                </a:tc>
                <a:tc>
                  <a:txBody>
                    <a:bodyPr/>
                    <a:lstStyle/>
                    <a:p>
                      <a:pPr algn="ctr"/>
                      <a:r>
                        <a:rPr lang="en-US" sz="1800" dirty="0" smtClean="0"/>
                        <a:t>Population</a:t>
                      </a:r>
                    </a:p>
                    <a:p>
                      <a:pPr algn="ctr"/>
                      <a:r>
                        <a:rPr lang="en-US" sz="1500" dirty="0" smtClean="0"/>
                        <a:t>(est.</a:t>
                      </a:r>
                      <a:r>
                        <a:rPr lang="en-US" sz="1500" baseline="0" dirty="0" smtClean="0"/>
                        <a:t> 2018)</a:t>
                      </a:r>
                      <a:endParaRPr lang="en-US" sz="1500" dirty="0"/>
                    </a:p>
                  </a:txBody>
                  <a:tcPr marL="68580" marR="68580" marT="34290" marB="34290" anchor="ctr">
                    <a:solidFill>
                      <a:schemeClr val="tx1">
                        <a:lumMod val="65000"/>
                        <a:lumOff val="35000"/>
                      </a:schemeClr>
                    </a:solidFill>
                  </a:tcPr>
                </a:tc>
                <a:tc>
                  <a:txBody>
                    <a:bodyPr/>
                    <a:lstStyle/>
                    <a:p>
                      <a:pPr algn="ctr"/>
                      <a:r>
                        <a:rPr lang="en-US" sz="1800" dirty="0" smtClean="0"/>
                        <a:t>Population per Square</a:t>
                      </a:r>
                      <a:r>
                        <a:rPr lang="en-US" sz="1800" baseline="0" dirty="0" smtClean="0"/>
                        <a:t> Mile</a:t>
                      </a:r>
                      <a:endParaRPr lang="en-US" sz="1800" dirty="0"/>
                    </a:p>
                  </a:txBody>
                  <a:tcPr marL="68580" marR="68580" marT="34290" marB="34290" anchor="ctr">
                    <a:solidFill>
                      <a:schemeClr val="tx1">
                        <a:lumMod val="65000"/>
                        <a:lumOff val="35000"/>
                      </a:schemeClr>
                    </a:solidFill>
                  </a:tcPr>
                </a:tc>
                <a:tc>
                  <a:txBody>
                    <a:bodyPr/>
                    <a:lstStyle/>
                    <a:p>
                      <a:pPr algn="ctr"/>
                      <a:r>
                        <a:rPr lang="en-US" sz="1800" dirty="0" smtClean="0"/>
                        <a:t>Car Miles to Downtown</a:t>
                      </a:r>
                      <a:r>
                        <a:rPr lang="en-US" sz="1800" baseline="0" dirty="0" smtClean="0"/>
                        <a:t> Boston</a:t>
                      </a:r>
                      <a:endParaRPr lang="en-US" sz="1800" dirty="0"/>
                    </a:p>
                  </a:txBody>
                  <a:tcPr marL="68580" marR="68580" marT="34290" marB="34290" anchor="ctr">
                    <a:solidFill>
                      <a:schemeClr val="tx1">
                        <a:lumMod val="65000"/>
                        <a:lumOff val="35000"/>
                      </a:schemeClr>
                    </a:solidFill>
                  </a:tcPr>
                </a:tc>
              </a:tr>
              <a:tr h="342900">
                <a:tc>
                  <a:txBody>
                    <a:bodyPr/>
                    <a:lstStyle/>
                    <a:p>
                      <a:r>
                        <a:rPr lang="en-US" sz="1800" dirty="0" smtClean="0"/>
                        <a:t>Lincoln</a:t>
                      </a:r>
                    </a:p>
                  </a:txBody>
                  <a:tcPr marL="68580" marR="68580" marT="34290" marB="34290"/>
                </a:tc>
                <a:tc>
                  <a:txBody>
                    <a:bodyPr/>
                    <a:lstStyle/>
                    <a:p>
                      <a:pPr algn="ctr"/>
                      <a:r>
                        <a:rPr lang="en-US" sz="1800" dirty="0" smtClean="0"/>
                        <a:t>14.4</a:t>
                      </a:r>
                      <a:endParaRPr lang="en-US" sz="1800" dirty="0"/>
                    </a:p>
                  </a:txBody>
                  <a:tcPr marL="68580" marR="68580" marT="34290" marB="34290"/>
                </a:tc>
                <a:tc>
                  <a:txBody>
                    <a:bodyPr/>
                    <a:lstStyle/>
                    <a:p>
                      <a:pPr algn="ctr"/>
                      <a:r>
                        <a:rPr lang="en-US" sz="1800" dirty="0" smtClean="0"/>
                        <a:t>6,797</a:t>
                      </a:r>
                      <a:endParaRPr lang="en-US" sz="1800" dirty="0"/>
                    </a:p>
                  </a:txBody>
                  <a:tcPr marL="68580" marR="68580" marT="34290" marB="34290"/>
                </a:tc>
                <a:tc>
                  <a:txBody>
                    <a:bodyPr/>
                    <a:lstStyle/>
                    <a:p>
                      <a:pPr algn="ctr"/>
                      <a:r>
                        <a:rPr lang="en-US" sz="1800" dirty="0" smtClean="0"/>
                        <a:t>472</a:t>
                      </a:r>
                      <a:endParaRPr lang="en-US" sz="1800" dirty="0"/>
                    </a:p>
                  </a:txBody>
                  <a:tcPr marL="68580" marR="68580" marT="34290" marB="34290"/>
                </a:tc>
                <a:tc>
                  <a:txBody>
                    <a:bodyPr/>
                    <a:lstStyle/>
                    <a:p>
                      <a:pPr algn="ctr"/>
                      <a:r>
                        <a:rPr lang="en-US" sz="1800" dirty="0" smtClean="0"/>
                        <a:t>18</a:t>
                      </a:r>
                      <a:endParaRPr lang="en-US" sz="1800" dirty="0"/>
                    </a:p>
                  </a:txBody>
                  <a:tcPr marL="68580" marR="68580" marT="34290" marB="34290"/>
                </a:tc>
              </a:tr>
              <a:tr h="342900">
                <a:tc>
                  <a:txBody>
                    <a:bodyPr/>
                    <a:lstStyle/>
                    <a:p>
                      <a:r>
                        <a:rPr lang="en-US" sz="1800" dirty="0" smtClean="0"/>
                        <a:t>Natick</a:t>
                      </a:r>
                      <a:endParaRPr lang="en-US" sz="1800" dirty="0"/>
                    </a:p>
                  </a:txBody>
                  <a:tcPr marL="68580" marR="68580" marT="34290" marB="34290"/>
                </a:tc>
                <a:tc>
                  <a:txBody>
                    <a:bodyPr/>
                    <a:lstStyle/>
                    <a:p>
                      <a:pPr algn="ctr"/>
                      <a:r>
                        <a:rPr lang="en-US" sz="1800" dirty="0" smtClean="0"/>
                        <a:t>15.1</a:t>
                      </a:r>
                      <a:endParaRPr lang="en-US" sz="1800" dirty="0"/>
                    </a:p>
                  </a:txBody>
                  <a:tcPr marL="68580" marR="68580" marT="34290" marB="34290"/>
                </a:tc>
                <a:tc>
                  <a:txBody>
                    <a:bodyPr/>
                    <a:lstStyle/>
                    <a:p>
                      <a:pPr algn="ctr"/>
                      <a:r>
                        <a:rPr lang="en-US" sz="1800" dirty="0" smtClean="0"/>
                        <a:t>36,229</a:t>
                      </a:r>
                      <a:endParaRPr lang="en-US" sz="1800" dirty="0"/>
                    </a:p>
                  </a:txBody>
                  <a:tcPr marL="68580" marR="68580" marT="34290" marB="34290"/>
                </a:tc>
                <a:tc>
                  <a:txBody>
                    <a:bodyPr/>
                    <a:lstStyle/>
                    <a:p>
                      <a:pPr algn="ctr"/>
                      <a:r>
                        <a:rPr lang="en-US" sz="1800" dirty="0" smtClean="0"/>
                        <a:t>2,399</a:t>
                      </a:r>
                      <a:endParaRPr lang="en-US" sz="1800" dirty="0"/>
                    </a:p>
                  </a:txBody>
                  <a:tcPr marL="68580" marR="68580" marT="34290" marB="34290"/>
                </a:tc>
                <a:tc>
                  <a:txBody>
                    <a:bodyPr/>
                    <a:lstStyle/>
                    <a:p>
                      <a:pPr algn="ctr"/>
                      <a:r>
                        <a:rPr lang="en-US" sz="1800" dirty="0" smtClean="0"/>
                        <a:t>21.1</a:t>
                      </a:r>
                      <a:endParaRPr lang="en-US" sz="1800" dirty="0"/>
                    </a:p>
                  </a:txBody>
                  <a:tcPr marL="68580" marR="68580" marT="34290" marB="34290"/>
                </a:tc>
              </a:tr>
              <a:tr h="342900">
                <a:tc>
                  <a:txBody>
                    <a:bodyPr/>
                    <a:lstStyle/>
                    <a:p>
                      <a:r>
                        <a:rPr lang="en-US" sz="1800" dirty="0" smtClean="0"/>
                        <a:t>Newton</a:t>
                      </a:r>
                      <a:endParaRPr lang="en-US" sz="1800" dirty="0"/>
                    </a:p>
                  </a:txBody>
                  <a:tcPr marL="68580" marR="68580" marT="34290" marB="34290"/>
                </a:tc>
                <a:tc>
                  <a:txBody>
                    <a:bodyPr/>
                    <a:lstStyle/>
                    <a:p>
                      <a:pPr algn="ctr"/>
                      <a:r>
                        <a:rPr lang="en-US" sz="1800" dirty="0" smtClean="0"/>
                        <a:t>18.1</a:t>
                      </a:r>
                      <a:endParaRPr lang="en-US" sz="1800" dirty="0"/>
                    </a:p>
                  </a:txBody>
                  <a:tcPr marL="68580" marR="68580" marT="34290" marB="34290"/>
                </a:tc>
                <a:tc>
                  <a:txBody>
                    <a:bodyPr/>
                    <a:lstStyle/>
                    <a:p>
                      <a:pPr algn="ctr"/>
                      <a:r>
                        <a:rPr lang="en-US" sz="1800" dirty="0" smtClean="0"/>
                        <a:t>88,904</a:t>
                      </a:r>
                      <a:endParaRPr lang="en-US" sz="1800" dirty="0"/>
                    </a:p>
                  </a:txBody>
                  <a:tcPr marL="68580" marR="68580" marT="34290" marB="34290"/>
                </a:tc>
                <a:tc>
                  <a:txBody>
                    <a:bodyPr/>
                    <a:lstStyle/>
                    <a:p>
                      <a:pPr algn="ctr"/>
                      <a:r>
                        <a:rPr lang="en-US" sz="1800" dirty="0" smtClean="0"/>
                        <a:t>4,912</a:t>
                      </a:r>
                      <a:endParaRPr lang="en-US" sz="1800" dirty="0"/>
                    </a:p>
                  </a:txBody>
                  <a:tcPr marL="68580" marR="68580" marT="34290" marB="34290"/>
                </a:tc>
                <a:tc>
                  <a:txBody>
                    <a:bodyPr/>
                    <a:lstStyle/>
                    <a:p>
                      <a:pPr algn="ctr"/>
                      <a:r>
                        <a:rPr lang="en-US" sz="1800" dirty="0" smtClean="0"/>
                        <a:t>9.7</a:t>
                      </a:r>
                      <a:endParaRPr lang="en-US" sz="1800" dirty="0"/>
                    </a:p>
                  </a:txBody>
                  <a:tcPr marL="68580" marR="68580" marT="34290" marB="34290"/>
                </a:tc>
              </a:tr>
              <a:tr h="342900">
                <a:tc>
                  <a:txBody>
                    <a:bodyPr/>
                    <a:lstStyle/>
                    <a:p>
                      <a:r>
                        <a:rPr lang="en-US" sz="1800" dirty="0" smtClean="0"/>
                        <a:t>Waltham</a:t>
                      </a:r>
                      <a:endParaRPr lang="en-US" sz="1800" dirty="0"/>
                    </a:p>
                  </a:txBody>
                  <a:tcPr marL="68580" marR="68580" marT="34290" marB="34290"/>
                </a:tc>
                <a:tc>
                  <a:txBody>
                    <a:bodyPr/>
                    <a:lstStyle/>
                    <a:p>
                      <a:pPr algn="ctr"/>
                      <a:r>
                        <a:rPr lang="en-US" sz="1800" dirty="0" smtClean="0"/>
                        <a:t>12.7</a:t>
                      </a:r>
                      <a:endParaRPr lang="en-US" sz="1800" dirty="0"/>
                    </a:p>
                  </a:txBody>
                  <a:tcPr marL="68580" marR="68580" marT="34290" marB="34290"/>
                </a:tc>
                <a:tc>
                  <a:txBody>
                    <a:bodyPr/>
                    <a:lstStyle/>
                    <a:p>
                      <a:pPr algn="ctr"/>
                      <a:r>
                        <a:rPr lang="en-US" sz="1800" dirty="0" smtClean="0"/>
                        <a:t>62,962</a:t>
                      </a:r>
                      <a:endParaRPr lang="en-US" sz="1800" dirty="0"/>
                    </a:p>
                  </a:txBody>
                  <a:tcPr marL="68580" marR="68580" marT="34290" marB="34290"/>
                </a:tc>
                <a:tc>
                  <a:txBody>
                    <a:bodyPr/>
                    <a:lstStyle/>
                    <a:p>
                      <a:pPr algn="ctr"/>
                      <a:r>
                        <a:rPr lang="en-US" sz="1800" dirty="0" smtClean="0"/>
                        <a:t>4,958</a:t>
                      </a:r>
                      <a:endParaRPr lang="en-US" sz="1800" dirty="0"/>
                    </a:p>
                  </a:txBody>
                  <a:tcPr marL="68580" marR="68580" marT="34290" marB="34290"/>
                </a:tc>
                <a:tc>
                  <a:txBody>
                    <a:bodyPr/>
                    <a:lstStyle/>
                    <a:p>
                      <a:pPr algn="ctr"/>
                      <a:r>
                        <a:rPr lang="en-US" sz="1800" dirty="0" smtClean="0"/>
                        <a:t>11.6</a:t>
                      </a:r>
                      <a:endParaRPr lang="en-US" sz="1800" dirty="0"/>
                    </a:p>
                  </a:txBody>
                  <a:tcPr marL="68580" marR="68580" marT="34290" marB="34290"/>
                </a:tc>
              </a:tr>
              <a:tr h="342900">
                <a:tc>
                  <a:txBody>
                    <a:bodyPr/>
                    <a:lstStyle/>
                    <a:p>
                      <a:r>
                        <a:rPr lang="en-US" sz="1800" dirty="0" smtClean="0"/>
                        <a:t>Wayland</a:t>
                      </a:r>
                      <a:endParaRPr lang="en-US" sz="1800" dirty="0"/>
                    </a:p>
                  </a:txBody>
                  <a:tcPr marL="68580" marR="68580" marT="34290" marB="34290"/>
                </a:tc>
                <a:tc>
                  <a:txBody>
                    <a:bodyPr/>
                    <a:lstStyle/>
                    <a:p>
                      <a:pPr algn="ctr"/>
                      <a:r>
                        <a:rPr lang="en-US" sz="1800" dirty="0" smtClean="0"/>
                        <a:t>15.2</a:t>
                      </a:r>
                      <a:endParaRPr lang="en-US" sz="1800" dirty="0"/>
                    </a:p>
                  </a:txBody>
                  <a:tcPr marL="68580" marR="68580" marT="34290" marB="34290"/>
                </a:tc>
                <a:tc>
                  <a:txBody>
                    <a:bodyPr/>
                    <a:lstStyle/>
                    <a:p>
                      <a:pPr algn="ctr"/>
                      <a:r>
                        <a:rPr lang="en-US" sz="1800" dirty="0" smtClean="0"/>
                        <a:t>13,882</a:t>
                      </a:r>
                      <a:endParaRPr lang="en-US" sz="1800" dirty="0"/>
                    </a:p>
                  </a:txBody>
                  <a:tcPr marL="68580" marR="68580" marT="34290" marB="34290"/>
                </a:tc>
                <a:tc>
                  <a:txBody>
                    <a:bodyPr/>
                    <a:lstStyle/>
                    <a:p>
                      <a:pPr algn="ctr"/>
                      <a:r>
                        <a:rPr lang="en-US" sz="1800" dirty="0" smtClean="0"/>
                        <a:t>913</a:t>
                      </a:r>
                      <a:endParaRPr lang="en-US" sz="1800" dirty="0"/>
                    </a:p>
                  </a:txBody>
                  <a:tcPr marL="68580" marR="68580" marT="34290" marB="34290"/>
                </a:tc>
                <a:tc>
                  <a:txBody>
                    <a:bodyPr/>
                    <a:lstStyle/>
                    <a:p>
                      <a:pPr algn="ctr"/>
                      <a:r>
                        <a:rPr lang="en-US" sz="1800" dirty="0" smtClean="0"/>
                        <a:t>20</a:t>
                      </a:r>
                      <a:endParaRPr lang="en-US" sz="1800" dirty="0"/>
                    </a:p>
                  </a:txBody>
                  <a:tcPr marL="68580" marR="68580" marT="34290" marB="34290"/>
                </a:tc>
              </a:tr>
              <a:tr h="342900">
                <a:tc>
                  <a:txBody>
                    <a:bodyPr/>
                    <a:lstStyle/>
                    <a:p>
                      <a:r>
                        <a:rPr lang="en-US" sz="1800" dirty="0" smtClean="0"/>
                        <a:t>Wellesley</a:t>
                      </a:r>
                      <a:endParaRPr lang="en-US" sz="1800" dirty="0"/>
                    </a:p>
                  </a:txBody>
                  <a:tcPr marL="68580" marR="68580" marT="34290" marB="34290"/>
                </a:tc>
                <a:tc>
                  <a:txBody>
                    <a:bodyPr/>
                    <a:lstStyle/>
                    <a:p>
                      <a:pPr algn="ctr"/>
                      <a:r>
                        <a:rPr lang="en-US" sz="1800" dirty="0" smtClean="0"/>
                        <a:t>10.2</a:t>
                      </a:r>
                      <a:endParaRPr lang="en-US" sz="1800" dirty="0"/>
                    </a:p>
                  </a:txBody>
                  <a:tcPr marL="68580" marR="68580" marT="34290" marB="34290"/>
                </a:tc>
                <a:tc>
                  <a:txBody>
                    <a:bodyPr/>
                    <a:lstStyle/>
                    <a:p>
                      <a:pPr algn="ctr"/>
                      <a:r>
                        <a:rPr lang="en-US" sz="1800" dirty="0" smtClean="0"/>
                        <a:t>29,673</a:t>
                      </a:r>
                      <a:endParaRPr lang="en-US" sz="1800" dirty="0"/>
                    </a:p>
                  </a:txBody>
                  <a:tcPr marL="68580" marR="68580" marT="34290" marB="34290"/>
                </a:tc>
                <a:tc>
                  <a:txBody>
                    <a:bodyPr/>
                    <a:lstStyle/>
                    <a:p>
                      <a:pPr algn="ctr"/>
                      <a:r>
                        <a:rPr lang="en-US" sz="1800" dirty="0" smtClean="0"/>
                        <a:t>2,909</a:t>
                      </a:r>
                      <a:endParaRPr lang="en-US" sz="1800" dirty="0"/>
                    </a:p>
                  </a:txBody>
                  <a:tcPr marL="68580" marR="68580" marT="34290" marB="34290"/>
                </a:tc>
                <a:tc>
                  <a:txBody>
                    <a:bodyPr/>
                    <a:lstStyle/>
                    <a:p>
                      <a:pPr algn="ctr"/>
                      <a:r>
                        <a:rPr lang="en-US" sz="1800" dirty="0" smtClean="0"/>
                        <a:t>16.7</a:t>
                      </a:r>
                      <a:endParaRPr lang="en-US" sz="1800" dirty="0"/>
                    </a:p>
                  </a:txBody>
                  <a:tcPr marL="68580" marR="68580" marT="34290" marB="34290"/>
                </a:tc>
              </a:tr>
              <a:tr h="342900">
                <a:tc>
                  <a:txBody>
                    <a:bodyPr/>
                    <a:lstStyle/>
                    <a:p>
                      <a:r>
                        <a:rPr lang="en-US" sz="1800" dirty="0" smtClean="0"/>
                        <a:t>Weston</a:t>
                      </a:r>
                      <a:endParaRPr lang="en-US" sz="1800" dirty="0"/>
                    </a:p>
                  </a:txBody>
                  <a:tcPr marL="68580" marR="68580" marT="34290" marB="34290">
                    <a:solidFill>
                      <a:schemeClr val="accent5">
                        <a:lumMod val="60000"/>
                        <a:lumOff val="40000"/>
                      </a:schemeClr>
                    </a:solidFill>
                  </a:tcPr>
                </a:tc>
                <a:tc>
                  <a:txBody>
                    <a:bodyPr/>
                    <a:lstStyle/>
                    <a:p>
                      <a:pPr algn="ctr"/>
                      <a:r>
                        <a:rPr lang="en-US" sz="1800" dirty="0" smtClean="0"/>
                        <a:t>17.0</a:t>
                      </a:r>
                      <a:endParaRPr lang="en-US" sz="1800" dirty="0"/>
                    </a:p>
                  </a:txBody>
                  <a:tcPr marL="68580" marR="68580" marT="34290" marB="34290">
                    <a:solidFill>
                      <a:schemeClr val="accent5">
                        <a:lumMod val="60000"/>
                        <a:lumOff val="40000"/>
                      </a:schemeClr>
                    </a:solidFill>
                  </a:tcPr>
                </a:tc>
                <a:tc>
                  <a:txBody>
                    <a:bodyPr/>
                    <a:lstStyle/>
                    <a:p>
                      <a:pPr algn="ctr"/>
                      <a:r>
                        <a:rPr lang="en-US" sz="1800" dirty="0" smtClean="0"/>
                        <a:t>12,134</a:t>
                      </a:r>
                      <a:endParaRPr lang="en-US" sz="1800" dirty="0"/>
                    </a:p>
                  </a:txBody>
                  <a:tcPr marL="68580" marR="68580" marT="34290" marB="34290">
                    <a:solidFill>
                      <a:schemeClr val="accent5">
                        <a:lumMod val="60000"/>
                        <a:lumOff val="40000"/>
                      </a:schemeClr>
                    </a:solidFill>
                  </a:tcPr>
                </a:tc>
                <a:tc>
                  <a:txBody>
                    <a:bodyPr/>
                    <a:lstStyle/>
                    <a:p>
                      <a:pPr algn="ctr"/>
                      <a:r>
                        <a:rPr lang="en-US" sz="1800" dirty="0" smtClean="0"/>
                        <a:t>714</a:t>
                      </a:r>
                      <a:endParaRPr lang="en-US" sz="1800" dirty="0"/>
                    </a:p>
                  </a:txBody>
                  <a:tcPr marL="68580" marR="68580" marT="34290" marB="34290">
                    <a:solidFill>
                      <a:schemeClr val="accent5">
                        <a:lumMod val="60000"/>
                        <a:lumOff val="40000"/>
                      </a:schemeClr>
                    </a:solidFill>
                  </a:tcPr>
                </a:tc>
                <a:tc>
                  <a:txBody>
                    <a:bodyPr/>
                    <a:lstStyle/>
                    <a:p>
                      <a:pPr algn="ctr"/>
                      <a:r>
                        <a:rPr lang="en-US" sz="1800" dirty="0" smtClean="0"/>
                        <a:t>15</a:t>
                      </a:r>
                      <a:endParaRPr lang="en-US" sz="1800" dirty="0"/>
                    </a:p>
                  </a:txBody>
                  <a:tcPr marL="68580" marR="68580" marT="34290" marB="34290">
                    <a:solidFill>
                      <a:schemeClr val="accent5">
                        <a:lumMod val="60000"/>
                        <a:lumOff val="40000"/>
                      </a:schemeClr>
                    </a:solidFill>
                  </a:tcPr>
                </a:tc>
              </a:tr>
            </a:tbl>
          </a:graphicData>
        </a:graphic>
      </p:graphicFrame>
      <p:sp>
        <p:nvSpPr>
          <p:cNvPr id="5" name="TextBox 4"/>
          <p:cNvSpPr txBox="1"/>
          <p:nvPr/>
        </p:nvSpPr>
        <p:spPr>
          <a:xfrm>
            <a:off x="665420" y="5506828"/>
            <a:ext cx="7870601" cy="415498"/>
          </a:xfrm>
          <a:prstGeom prst="rect">
            <a:avLst/>
          </a:prstGeom>
          <a:noFill/>
        </p:spPr>
        <p:txBody>
          <a:bodyPr wrap="square" rtlCol="0">
            <a:spAutoFit/>
          </a:bodyPr>
          <a:lstStyle/>
          <a:p>
            <a:pPr defTabSz="342900"/>
            <a:r>
              <a:rPr lang="en-US" sz="2100" b="1" dirty="0">
                <a:solidFill>
                  <a:prstClr val="black"/>
                </a:solidFill>
              </a:rPr>
              <a:t>Boston													14,387</a:t>
            </a:r>
          </a:p>
        </p:txBody>
      </p:sp>
    </p:spTree>
    <p:extLst>
      <p:ext uri="{BB962C8B-B14F-4D97-AF65-F5344CB8AC3E}">
        <p14:creationId xmlns:p14="http://schemas.microsoft.com/office/powerpoint/2010/main" val="3346220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1314450"/>
            <a:ext cx="7406640" cy="1017270"/>
          </a:xfrm>
        </p:spPr>
        <p:txBody>
          <a:bodyPr/>
          <a:lstStyle/>
          <a:p>
            <a:r>
              <a:rPr lang="en-US" b="1" dirty="0" smtClean="0"/>
              <a:t>History of Housing Discrimination</a:t>
            </a:r>
            <a:endParaRPr lang="en-US" b="1" dirty="0"/>
          </a:p>
        </p:txBody>
      </p:sp>
      <p:graphicFrame>
        <p:nvGraphicFramePr>
          <p:cNvPr id="6" name="Diagram 5"/>
          <p:cNvGraphicFramePr/>
          <p:nvPr>
            <p:extLst/>
          </p:nvPr>
        </p:nvGraphicFramePr>
        <p:xfrm>
          <a:off x="350520" y="2331720"/>
          <a:ext cx="8420100" cy="3395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11604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05" y="1314450"/>
            <a:ext cx="8330925" cy="1017270"/>
          </a:xfrm>
        </p:spPr>
        <p:txBody>
          <a:bodyPr/>
          <a:lstStyle/>
          <a:p>
            <a:r>
              <a:rPr lang="en-US" b="1" dirty="0" smtClean="0"/>
              <a:t>Whites			Blacks			Latinos</a:t>
            </a:r>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305" y="2529452"/>
            <a:ext cx="2717699" cy="2908299"/>
          </a:xfrm>
          <a:prstGeom prst="rect">
            <a:avLst/>
          </a:prstGeom>
        </p:spPr>
      </p:pic>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9006" y="2529452"/>
            <a:ext cx="2682509" cy="2908299"/>
          </a:xfrm>
          <a:prstGeom prst="rect">
            <a:avLst/>
          </a:prstGeom>
        </p:spPr>
      </p:pic>
      <p:pic>
        <p:nvPicPr>
          <p:cNvPr id="6"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7517" y="2529452"/>
            <a:ext cx="2738713" cy="2908299"/>
          </a:xfrm>
          <a:prstGeom prst="rect">
            <a:avLst/>
          </a:prstGeom>
        </p:spPr>
      </p:pic>
    </p:spTree>
    <p:extLst>
      <p:ext uri="{BB962C8B-B14F-4D97-AF65-F5344CB8AC3E}">
        <p14:creationId xmlns:p14="http://schemas.microsoft.com/office/powerpoint/2010/main" val="10634407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15886"/>
            <a:ext cx="2971800" cy="1298727"/>
          </a:xfrm>
        </p:spPr>
        <p:txBody>
          <a:bodyPr>
            <a:noAutofit/>
          </a:bodyPr>
          <a:lstStyle/>
          <a:p>
            <a:r>
              <a:rPr lang="en-US" b="1" dirty="0"/>
              <a:t>By 2010 in Massachusetts</a:t>
            </a:r>
          </a:p>
        </p:txBody>
      </p:sp>
      <p:graphicFrame>
        <p:nvGraphicFramePr>
          <p:cNvPr id="4" name="Table 3"/>
          <p:cNvGraphicFramePr>
            <a:graphicFrameLocks noGrp="1"/>
          </p:cNvGraphicFramePr>
          <p:nvPr>
            <p:extLst/>
          </p:nvPr>
        </p:nvGraphicFramePr>
        <p:xfrm>
          <a:off x="3243263" y="1092997"/>
          <a:ext cx="5514975" cy="4650576"/>
        </p:xfrm>
        <a:graphic>
          <a:graphicData uri="http://schemas.openxmlformats.org/drawingml/2006/table">
            <a:tbl>
              <a:tblPr firstRow="1" bandRow="1">
                <a:tableStyleId>{5C22544A-7EE6-4342-B048-85BDC9FD1C3A}</a:tableStyleId>
              </a:tblPr>
              <a:tblGrid>
                <a:gridCol w="1456437"/>
                <a:gridCol w="1081289"/>
                <a:gridCol w="1821899"/>
                <a:gridCol w="1155350"/>
              </a:tblGrid>
              <a:tr h="493244">
                <a:tc>
                  <a:txBody>
                    <a:bodyPr/>
                    <a:lstStyle/>
                    <a:p>
                      <a:pPr algn="ctr"/>
                      <a:r>
                        <a:rPr lang="en-US" sz="1400" dirty="0" smtClean="0">
                          <a:latin typeface="Calibri" panose="020F0502020204030204" pitchFamily="34" charset="0"/>
                        </a:rPr>
                        <a:t>Town/City</a:t>
                      </a:r>
                      <a:endParaRPr lang="en-US" sz="1400" dirty="0">
                        <a:latin typeface="Calibri" panose="020F0502020204030204" pitchFamily="34" charset="0"/>
                      </a:endParaRPr>
                    </a:p>
                  </a:txBody>
                  <a:tcPr marL="68580" marR="68580" marT="34290" marB="34290" anchor="ctr">
                    <a:solidFill>
                      <a:srgbClr val="769A77"/>
                    </a:solidFill>
                  </a:tcPr>
                </a:tc>
                <a:tc>
                  <a:txBody>
                    <a:bodyPr/>
                    <a:lstStyle/>
                    <a:p>
                      <a:pPr algn="ctr"/>
                      <a:r>
                        <a:rPr lang="en-US" sz="1400" dirty="0" smtClean="0">
                          <a:latin typeface="Calibri" panose="020F0502020204030204" pitchFamily="34" charset="0"/>
                        </a:rPr>
                        <a:t>White</a:t>
                      </a:r>
                      <a:br>
                        <a:rPr lang="en-US" sz="1400" dirty="0" smtClean="0">
                          <a:latin typeface="Calibri" panose="020F0502020204030204" pitchFamily="34" charset="0"/>
                        </a:rPr>
                      </a:br>
                      <a:r>
                        <a:rPr lang="en-US" sz="1400" dirty="0" smtClean="0">
                          <a:latin typeface="Calibri" panose="020F0502020204030204" pitchFamily="34" charset="0"/>
                        </a:rPr>
                        <a:t>(%)</a:t>
                      </a:r>
                      <a:endParaRPr lang="en-US" sz="1400" dirty="0">
                        <a:latin typeface="Calibri" panose="020F0502020204030204" pitchFamily="34" charset="0"/>
                      </a:endParaRPr>
                    </a:p>
                  </a:txBody>
                  <a:tcPr marL="68580" marR="68580" marT="34290" marB="34290" anchor="ctr">
                    <a:solidFill>
                      <a:srgbClr val="769A77"/>
                    </a:solidFill>
                  </a:tcPr>
                </a:tc>
                <a:tc>
                  <a:txBody>
                    <a:bodyPr/>
                    <a:lstStyle/>
                    <a:p>
                      <a:pPr algn="ctr"/>
                      <a:r>
                        <a:rPr lang="en-US" sz="1400" dirty="0" smtClean="0">
                          <a:latin typeface="Calibri" panose="020F0502020204030204" pitchFamily="34" charset="0"/>
                        </a:rPr>
                        <a:t>African-American/Black</a:t>
                      </a:r>
                      <a:r>
                        <a:rPr lang="en-US" sz="1400" baseline="0" dirty="0" smtClean="0">
                          <a:latin typeface="Calibri" panose="020F0502020204030204" pitchFamily="34" charset="0"/>
                        </a:rPr>
                        <a:t>  (%)</a:t>
                      </a:r>
                      <a:endParaRPr lang="en-US" sz="1400" dirty="0">
                        <a:latin typeface="Calibri" panose="020F0502020204030204" pitchFamily="34" charset="0"/>
                      </a:endParaRPr>
                    </a:p>
                  </a:txBody>
                  <a:tcPr marL="68580" marR="68580" marT="34290" marB="34290">
                    <a:solidFill>
                      <a:srgbClr val="769A77"/>
                    </a:solidFill>
                  </a:tcPr>
                </a:tc>
                <a:tc>
                  <a:txBody>
                    <a:bodyPr/>
                    <a:lstStyle/>
                    <a:p>
                      <a:pPr algn="ctr"/>
                      <a:r>
                        <a:rPr lang="en-US" sz="1400" dirty="0" smtClean="0">
                          <a:latin typeface="Calibri" panose="020F0502020204030204" pitchFamily="34" charset="0"/>
                        </a:rPr>
                        <a:t>Asian</a:t>
                      </a:r>
                    </a:p>
                    <a:p>
                      <a:pPr algn="ctr"/>
                      <a:r>
                        <a:rPr lang="en-US" sz="1400" dirty="0" smtClean="0">
                          <a:latin typeface="Calibri" panose="020F0502020204030204" pitchFamily="34" charset="0"/>
                        </a:rPr>
                        <a:t>(%)</a:t>
                      </a:r>
                      <a:endParaRPr lang="en-US" sz="1400" dirty="0">
                        <a:latin typeface="Calibri" panose="020F0502020204030204" pitchFamily="34" charset="0"/>
                      </a:endParaRPr>
                    </a:p>
                  </a:txBody>
                  <a:tcPr marL="68580" marR="68580" marT="34290" marB="34290" anchor="ctr">
                    <a:solidFill>
                      <a:srgbClr val="769A77"/>
                    </a:solidFill>
                  </a:tcPr>
                </a:tc>
              </a:tr>
              <a:tr h="493244">
                <a:tc>
                  <a:txBody>
                    <a:bodyPr/>
                    <a:lstStyle/>
                    <a:p>
                      <a:r>
                        <a:rPr lang="en-US" sz="1000" b="1" dirty="0" smtClean="0">
                          <a:latin typeface="Calibri" panose="020F0502020204030204" pitchFamily="34" charset="0"/>
                        </a:rPr>
                        <a:t>MASSACHUSETTS</a:t>
                      </a:r>
                      <a:endParaRPr lang="en-US" sz="1000" b="1" dirty="0">
                        <a:latin typeface="Calibri" panose="020F0502020204030204" pitchFamily="34" charset="0"/>
                      </a:endParaRPr>
                    </a:p>
                  </a:txBody>
                  <a:tcPr marL="68580" marR="68580" marT="34290" marB="34290">
                    <a:solidFill>
                      <a:srgbClr val="FFC000"/>
                    </a:solidFill>
                  </a:tcPr>
                </a:tc>
                <a:tc>
                  <a:txBody>
                    <a:bodyPr/>
                    <a:lstStyle/>
                    <a:p>
                      <a:pPr algn="ctr"/>
                      <a:r>
                        <a:rPr lang="en-US" sz="1000" b="1" dirty="0" smtClean="0">
                          <a:latin typeface="Calibri" panose="020F0502020204030204" pitchFamily="34" charset="0"/>
                        </a:rPr>
                        <a:t>80.4</a:t>
                      </a:r>
                      <a:endParaRPr lang="en-US" sz="1000" b="1" dirty="0">
                        <a:latin typeface="Calibri" panose="020F0502020204030204" pitchFamily="34" charset="0"/>
                      </a:endParaRPr>
                    </a:p>
                  </a:txBody>
                  <a:tcPr marL="68580" marR="68580" marT="34290" marB="34290">
                    <a:solidFill>
                      <a:srgbClr val="FFC000"/>
                    </a:solidFill>
                  </a:tcPr>
                </a:tc>
                <a:tc>
                  <a:txBody>
                    <a:bodyPr/>
                    <a:lstStyle/>
                    <a:p>
                      <a:pPr algn="ctr"/>
                      <a:r>
                        <a:rPr lang="en-US" sz="1000" b="1" dirty="0" smtClean="0">
                          <a:latin typeface="Calibri" panose="020F0502020204030204" pitchFamily="34" charset="0"/>
                        </a:rPr>
                        <a:t>6.6</a:t>
                      </a:r>
                      <a:endParaRPr lang="en-US" sz="1000" b="1" dirty="0">
                        <a:latin typeface="Calibri" panose="020F0502020204030204" pitchFamily="34" charset="0"/>
                      </a:endParaRPr>
                    </a:p>
                  </a:txBody>
                  <a:tcPr marL="68580" marR="68580" marT="34290" marB="34290">
                    <a:solidFill>
                      <a:srgbClr val="FFC000"/>
                    </a:solidFill>
                  </a:tcPr>
                </a:tc>
                <a:tc>
                  <a:txBody>
                    <a:bodyPr/>
                    <a:lstStyle/>
                    <a:p>
                      <a:pPr algn="ctr"/>
                      <a:r>
                        <a:rPr lang="en-US" sz="1000" b="1" dirty="0" smtClean="0">
                          <a:latin typeface="Calibri" panose="020F0502020204030204" pitchFamily="34" charset="0"/>
                        </a:rPr>
                        <a:t>5.3</a:t>
                      </a:r>
                    </a:p>
                  </a:txBody>
                  <a:tcPr marL="68580" marR="68580" marT="34290" marB="34290">
                    <a:solidFill>
                      <a:srgbClr val="FFC000"/>
                    </a:solidFill>
                  </a:tcPr>
                </a:tc>
              </a:tr>
              <a:tr h="281853">
                <a:tc>
                  <a:txBody>
                    <a:bodyPr/>
                    <a:lstStyle/>
                    <a:p>
                      <a:r>
                        <a:rPr lang="en-US" sz="1000" dirty="0" smtClean="0">
                          <a:latin typeface="Calibri" panose="020F0502020204030204" pitchFamily="34" charset="0"/>
                        </a:rPr>
                        <a:t>Arlington</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85.7</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2.4</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8.3</a:t>
                      </a:r>
                    </a:p>
                  </a:txBody>
                  <a:tcPr marL="68580" marR="68580" marT="34290" marB="34290"/>
                </a:tc>
              </a:tr>
              <a:tr h="281853">
                <a:tc>
                  <a:txBody>
                    <a:bodyPr/>
                    <a:lstStyle/>
                    <a:p>
                      <a:r>
                        <a:rPr lang="en-US" sz="1000" dirty="0" smtClean="0">
                          <a:latin typeface="Calibri" panose="020F0502020204030204" pitchFamily="34" charset="0"/>
                        </a:rPr>
                        <a:t>Belmont</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83.5</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1.8</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11.1</a:t>
                      </a:r>
                      <a:endParaRPr lang="en-US" sz="1000" dirty="0">
                        <a:latin typeface="Calibri" panose="020F0502020204030204" pitchFamily="34" charset="0"/>
                      </a:endParaRPr>
                    </a:p>
                  </a:txBody>
                  <a:tcPr marL="68580" marR="68580" marT="34290" marB="34290"/>
                </a:tc>
              </a:tr>
              <a:tr h="281853">
                <a:tc>
                  <a:txBody>
                    <a:bodyPr/>
                    <a:lstStyle/>
                    <a:p>
                      <a:r>
                        <a:rPr lang="en-US" sz="1000" dirty="0" smtClean="0">
                          <a:latin typeface="Calibri" panose="020F0502020204030204" pitchFamily="34" charset="0"/>
                        </a:rPr>
                        <a:t>Brookline</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76.7</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3.4</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15.6</a:t>
                      </a:r>
                      <a:endParaRPr lang="en-US" sz="1000" dirty="0">
                        <a:latin typeface="Calibri" panose="020F0502020204030204" pitchFamily="34" charset="0"/>
                      </a:endParaRPr>
                    </a:p>
                  </a:txBody>
                  <a:tcPr marL="68580" marR="68580" marT="34290" marB="34290"/>
                </a:tc>
              </a:tr>
              <a:tr h="281853">
                <a:tc>
                  <a:txBody>
                    <a:bodyPr/>
                    <a:lstStyle/>
                    <a:p>
                      <a:r>
                        <a:rPr lang="en-US" sz="1000" dirty="0" smtClean="0">
                          <a:latin typeface="Calibri" panose="020F0502020204030204" pitchFamily="34" charset="0"/>
                        </a:rPr>
                        <a:t>Canton</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84.8</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6.3</a:t>
                      </a:r>
                      <a:endParaRPr lang="en-US" sz="1000" dirty="0">
                        <a:latin typeface="Calibri" panose="020F0502020204030204" pitchFamily="34" charset="0"/>
                      </a:endParaRPr>
                    </a:p>
                  </a:txBody>
                  <a:tcPr marL="68580" marR="68580" marT="34290" marB="34290">
                    <a:solidFill>
                      <a:srgbClr val="FFC000"/>
                    </a:solidFill>
                  </a:tcPr>
                </a:tc>
                <a:tc>
                  <a:txBody>
                    <a:bodyPr/>
                    <a:lstStyle/>
                    <a:p>
                      <a:pPr algn="ctr"/>
                      <a:r>
                        <a:rPr lang="en-US" sz="1000" dirty="0" smtClean="0">
                          <a:latin typeface="Calibri" panose="020F0502020204030204" pitchFamily="34" charset="0"/>
                        </a:rPr>
                        <a:t>6.1</a:t>
                      </a:r>
                      <a:endParaRPr lang="en-US" sz="1000" dirty="0">
                        <a:latin typeface="Calibri" panose="020F0502020204030204" pitchFamily="34" charset="0"/>
                      </a:endParaRPr>
                    </a:p>
                  </a:txBody>
                  <a:tcPr marL="68580" marR="68580" marT="34290" marB="34290"/>
                </a:tc>
              </a:tr>
              <a:tr h="281853">
                <a:tc>
                  <a:txBody>
                    <a:bodyPr/>
                    <a:lstStyle/>
                    <a:p>
                      <a:r>
                        <a:rPr lang="en-US" sz="1000" dirty="0" smtClean="0">
                          <a:latin typeface="Calibri" panose="020F0502020204030204" pitchFamily="34" charset="0"/>
                        </a:rPr>
                        <a:t>Cohasset</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97.3</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0.3</a:t>
                      </a:r>
                      <a:endParaRPr lang="en-US" sz="1000" dirty="0">
                        <a:latin typeface="Calibri" panose="020F0502020204030204" pitchFamily="34" charset="0"/>
                      </a:endParaRPr>
                    </a:p>
                  </a:txBody>
                  <a:tcPr marL="68580" marR="68580" marT="34290" marB="34290">
                    <a:solidFill>
                      <a:srgbClr val="EEEEED"/>
                    </a:solidFill>
                  </a:tcPr>
                </a:tc>
                <a:tc>
                  <a:txBody>
                    <a:bodyPr/>
                    <a:lstStyle/>
                    <a:p>
                      <a:pPr algn="ctr"/>
                      <a:r>
                        <a:rPr lang="en-US" sz="1000" dirty="0" smtClean="0">
                          <a:latin typeface="Calibri" panose="020F0502020204030204" pitchFamily="34" charset="0"/>
                        </a:rPr>
                        <a:t>1.0</a:t>
                      </a:r>
                      <a:endParaRPr lang="en-US" sz="1000" dirty="0">
                        <a:latin typeface="Calibri" panose="020F0502020204030204" pitchFamily="34" charset="0"/>
                      </a:endParaRPr>
                    </a:p>
                  </a:txBody>
                  <a:tcPr marL="68580" marR="68580" marT="34290" marB="34290"/>
                </a:tc>
              </a:tr>
              <a:tr h="281853">
                <a:tc>
                  <a:txBody>
                    <a:bodyPr/>
                    <a:lstStyle/>
                    <a:p>
                      <a:r>
                        <a:rPr lang="en-US" sz="1000" dirty="0" smtClean="0">
                          <a:latin typeface="Calibri" panose="020F0502020204030204" pitchFamily="34" charset="0"/>
                        </a:rPr>
                        <a:t>Dedham</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88.4</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5.4</a:t>
                      </a:r>
                      <a:endParaRPr lang="en-US" sz="1000" dirty="0">
                        <a:latin typeface="Calibri" panose="020F0502020204030204" pitchFamily="34" charset="0"/>
                      </a:endParaRPr>
                    </a:p>
                  </a:txBody>
                  <a:tcPr marL="68580" marR="68580" marT="34290" marB="34290">
                    <a:solidFill>
                      <a:srgbClr val="FFC000"/>
                    </a:solidFill>
                  </a:tcPr>
                </a:tc>
                <a:tc>
                  <a:txBody>
                    <a:bodyPr/>
                    <a:lstStyle/>
                    <a:p>
                      <a:pPr algn="ctr"/>
                      <a:r>
                        <a:rPr lang="en-US" sz="1000" dirty="0" smtClean="0">
                          <a:latin typeface="Calibri" panose="020F0502020204030204" pitchFamily="34" charset="0"/>
                        </a:rPr>
                        <a:t>2.6</a:t>
                      </a:r>
                      <a:endParaRPr lang="en-US" sz="1000" dirty="0">
                        <a:latin typeface="Calibri" panose="020F0502020204030204" pitchFamily="34" charset="0"/>
                      </a:endParaRPr>
                    </a:p>
                  </a:txBody>
                  <a:tcPr marL="68580" marR="68580" marT="34290" marB="34290"/>
                </a:tc>
              </a:tr>
              <a:tr h="281853">
                <a:tc>
                  <a:txBody>
                    <a:bodyPr/>
                    <a:lstStyle/>
                    <a:p>
                      <a:r>
                        <a:rPr lang="en-US" sz="1000" dirty="0" smtClean="0">
                          <a:latin typeface="Calibri" panose="020F0502020204030204" pitchFamily="34" charset="0"/>
                        </a:rPr>
                        <a:t>Hingham</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96.2</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0.5</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1.5</a:t>
                      </a:r>
                      <a:endParaRPr lang="en-US" sz="1000" dirty="0">
                        <a:latin typeface="Calibri" panose="020F0502020204030204" pitchFamily="34" charset="0"/>
                      </a:endParaRPr>
                    </a:p>
                  </a:txBody>
                  <a:tcPr marL="68580" marR="68580" marT="34290" marB="34290"/>
                </a:tc>
              </a:tr>
              <a:tr h="281853">
                <a:tc>
                  <a:txBody>
                    <a:bodyPr/>
                    <a:lstStyle/>
                    <a:p>
                      <a:r>
                        <a:rPr lang="en-US" sz="1000" dirty="0" smtClean="0">
                          <a:latin typeface="Calibri" panose="020F0502020204030204" pitchFamily="34" charset="0"/>
                        </a:rPr>
                        <a:t>Milton</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77.4</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14.3</a:t>
                      </a:r>
                      <a:endParaRPr lang="en-US" sz="1000" dirty="0">
                        <a:latin typeface="Calibri" panose="020F0502020204030204" pitchFamily="34" charset="0"/>
                      </a:endParaRPr>
                    </a:p>
                  </a:txBody>
                  <a:tcPr marL="68580" marR="68580" marT="34290" marB="34290">
                    <a:solidFill>
                      <a:srgbClr val="FFC000"/>
                    </a:solidFill>
                  </a:tcPr>
                </a:tc>
                <a:tc>
                  <a:txBody>
                    <a:bodyPr/>
                    <a:lstStyle/>
                    <a:p>
                      <a:pPr algn="ctr"/>
                      <a:r>
                        <a:rPr lang="en-US" sz="1000" dirty="0" smtClean="0">
                          <a:latin typeface="Calibri" panose="020F0502020204030204" pitchFamily="34" charset="0"/>
                        </a:rPr>
                        <a:t>4.1</a:t>
                      </a:r>
                      <a:endParaRPr lang="en-US" sz="1000" dirty="0">
                        <a:latin typeface="Calibri" panose="020F0502020204030204" pitchFamily="34" charset="0"/>
                      </a:endParaRPr>
                    </a:p>
                  </a:txBody>
                  <a:tcPr marL="68580" marR="68580" marT="34290" marB="34290"/>
                </a:tc>
              </a:tr>
              <a:tr h="281853">
                <a:tc>
                  <a:txBody>
                    <a:bodyPr/>
                    <a:lstStyle/>
                    <a:p>
                      <a:r>
                        <a:rPr lang="en-US" sz="1000" dirty="0" smtClean="0">
                          <a:latin typeface="Calibri" panose="020F0502020204030204" pitchFamily="34" charset="0"/>
                        </a:rPr>
                        <a:t>Needham</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90.8</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1.0</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6.1</a:t>
                      </a:r>
                      <a:endParaRPr lang="en-US" sz="1000" dirty="0">
                        <a:latin typeface="Calibri" panose="020F0502020204030204" pitchFamily="34" charset="0"/>
                      </a:endParaRPr>
                    </a:p>
                  </a:txBody>
                  <a:tcPr marL="68580" marR="68580" marT="34290" marB="34290"/>
                </a:tc>
              </a:tr>
              <a:tr h="281853">
                <a:tc>
                  <a:txBody>
                    <a:bodyPr/>
                    <a:lstStyle/>
                    <a:p>
                      <a:r>
                        <a:rPr lang="en-US" sz="1000" dirty="0" smtClean="0">
                          <a:latin typeface="Calibri" panose="020F0502020204030204" pitchFamily="34" charset="0"/>
                        </a:rPr>
                        <a:t>Newton</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82.3</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2.5</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11.5</a:t>
                      </a:r>
                      <a:endParaRPr lang="en-US" sz="1000" dirty="0">
                        <a:latin typeface="Calibri" panose="020F0502020204030204" pitchFamily="34" charset="0"/>
                      </a:endParaRPr>
                    </a:p>
                  </a:txBody>
                  <a:tcPr marL="68580" marR="68580" marT="34290" marB="34290"/>
                </a:tc>
              </a:tr>
              <a:tr h="281853">
                <a:tc>
                  <a:txBody>
                    <a:bodyPr/>
                    <a:lstStyle/>
                    <a:p>
                      <a:r>
                        <a:rPr lang="en-US" sz="1000" dirty="0" smtClean="0">
                          <a:latin typeface="Calibri" panose="020F0502020204030204" pitchFamily="34" charset="0"/>
                        </a:rPr>
                        <a:t>Stow</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93.6</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0.7</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3.3</a:t>
                      </a:r>
                      <a:endParaRPr lang="en-US" sz="1000" dirty="0">
                        <a:latin typeface="Calibri" panose="020F0502020204030204" pitchFamily="34" charset="0"/>
                      </a:endParaRPr>
                    </a:p>
                  </a:txBody>
                  <a:tcPr marL="68580" marR="68580" marT="34290" marB="34290"/>
                </a:tc>
              </a:tr>
              <a:tr h="281853">
                <a:tc>
                  <a:txBody>
                    <a:bodyPr/>
                    <a:lstStyle/>
                    <a:p>
                      <a:r>
                        <a:rPr lang="en-US" sz="1000" dirty="0" smtClean="0">
                          <a:latin typeface="Calibri" panose="020F0502020204030204" pitchFamily="34" charset="0"/>
                        </a:rPr>
                        <a:t>Sudbury</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90.8</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0.8</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5.9</a:t>
                      </a:r>
                      <a:endParaRPr lang="en-US" sz="1000" dirty="0">
                        <a:latin typeface="Calibri" panose="020F0502020204030204" pitchFamily="34" charset="0"/>
                      </a:endParaRPr>
                    </a:p>
                  </a:txBody>
                  <a:tcPr marL="68580" marR="68580" marT="34290" marB="34290"/>
                </a:tc>
              </a:tr>
              <a:tr h="281853">
                <a:tc>
                  <a:txBody>
                    <a:bodyPr/>
                    <a:lstStyle/>
                    <a:p>
                      <a:r>
                        <a:rPr lang="en-US" sz="1000" dirty="0" smtClean="0">
                          <a:latin typeface="Calibri" panose="020F0502020204030204" pitchFamily="34" charset="0"/>
                        </a:rPr>
                        <a:t>Weston</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85.3</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2.0</a:t>
                      </a:r>
                      <a:endParaRPr lang="en-US" sz="1000" dirty="0">
                        <a:latin typeface="Calibri" panose="020F0502020204030204" pitchFamily="34" charset="0"/>
                      </a:endParaRPr>
                    </a:p>
                  </a:txBody>
                  <a:tcPr marL="68580" marR="68580" marT="34290" marB="34290"/>
                </a:tc>
                <a:tc>
                  <a:txBody>
                    <a:bodyPr/>
                    <a:lstStyle/>
                    <a:p>
                      <a:pPr algn="ctr"/>
                      <a:r>
                        <a:rPr lang="en-US" sz="1000" dirty="0" smtClean="0">
                          <a:latin typeface="Calibri" panose="020F0502020204030204" pitchFamily="34" charset="0"/>
                        </a:rPr>
                        <a:t>9.9</a:t>
                      </a:r>
                      <a:endParaRPr lang="en-US" sz="1000" dirty="0">
                        <a:latin typeface="Calibri" panose="020F0502020204030204" pitchFamily="34" charset="0"/>
                      </a:endParaRPr>
                    </a:p>
                  </a:txBody>
                  <a:tcPr marL="68580" marR="68580" marT="34290" marB="34290"/>
                </a:tc>
              </a:tr>
            </a:tbl>
          </a:graphicData>
        </a:graphic>
      </p:graphicFrame>
      <p:sp>
        <p:nvSpPr>
          <p:cNvPr id="5" name="TextBox 4"/>
          <p:cNvSpPr txBox="1"/>
          <p:nvPr/>
        </p:nvSpPr>
        <p:spPr>
          <a:xfrm>
            <a:off x="371475" y="5619275"/>
            <a:ext cx="921544" cy="253916"/>
          </a:xfrm>
          <a:prstGeom prst="rect">
            <a:avLst/>
          </a:prstGeom>
          <a:noFill/>
        </p:spPr>
        <p:txBody>
          <a:bodyPr wrap="square" rtlCol="0">
            <a:spAutoFit/>
          </a:bodyPr>
          <a:lstStyle/>
          <a:p>
            <a:pPr defTabSz="342900"/>
            <a:r>
              <a:rPr lang="en-US" sz="1050" dirty="0">
                <a:solidFill>
                  <a:prstClr val="black"/>
                </a:solidFill>
              </a:rPr>
              <a:t>2010 Census</a:t>
            </a:r>
          </a:p>
        </p:txBody>
      </p:sp>
    </p:spTree>
    <p:extLst>
      <p:ext uri="{BB962C8B-B14F-4D97-AF65-F5344CB8AC3E}">
        <p14:creationId xmlns:p14="http://schemas.microsoft.com/office/powerpoint/2010/main" val="288525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55366" y="1526739"/>
            <a:ext cx="2967318" cy="369332"/>
          </a:xfrm>
          <a:prstGeom prst="rect">
            <a:avLst/>
          </a:prstGeom>
          <a:solidFill>
            <a:schemeClr val="bg1"/>
          </a:solidFill>
        </p:spPr>
        <p:txBody>
          <a:bodyPr wrap="square" rtlCol="0">
            <a:spAutoFit/>
          </a:bodyPr>
          <a:lstStyle/>
          <a:p>
            <a:endParaRPr lang="en-US" b="1" dirty="0">
              <a:solidFill>
                <a:srgbClr val="000099"/>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700" y="1150332"/>
            <a:ext cx="6987070" cy="5399099"/>
          </a:xfrm>
          <a:prstGeom prst="rect">
            <a:avLst/>
          </a:prstGeom>
        </p:spPr>
      </p:pic>
      <p:sp>
        <p:nvSpPr>
          <p:cNvPr id="9" name="TextBox 8"/>
          <p:cNvSpPr txBox="1"/>
          <p:nvPr/>
        </p:nvSpPr>
        <p:spPr>
          <a:xfrm>
            <a:off x="295120" y="3947278"/>
            <a:ext cx="4769138" cy="2062103"/>
          </a:xfrm>
          <a:prstGeom prst="rect">
            <a:avLst/>
          </a:prstGeom>
          <a:noFill/>
        </p:spPr>
        <p:txBody>
          <a:bodyPr wrap="square" rtlCol="0">
            <a:spAutoFit/>
          </a:bodyPr>
          <a:lstStyle/>
          <a:p>
            <a:r>
              <a:rPr lang="en-US" sz="1600" b="1" dirty="0">
                <a:solidFill>
                  <a:schemeClr val="tx2"/>
                </a:solidFill>
                <a:latin typeface="Helvetica" panose="020B0604020202020204" pitchFamily="34" charset="0"/>
                <a:cs typeface="Helvetica" panose="020B0604020202020204" pitchFamily="34" charset="0"/>
              </a:rPr>
              <a:t>In metropolitan Washington, DC, for example, the Fairfax County Board of Supervisors makes land use decisions for nearly a million Virginia residents.  In Massachusetts, permitting decisions for that same metro area population would be made by 38 cities and towns serving a median of less than 17,000 residents each.</a:t>
            </a:r>
          </a:p>
        </p:txBody>
      </p:sp>
      <p:sp>
        <p:nvSpPr>
          <p:cNvPr id="4" name="TextBox 3"/>
          <p:cNvSpPr txBox="1"/>
          <p:nvPr/>
        </p:nvSpPr>
        <p:spPr>
          <a:xfrm>
            <a:off x="6751370" y="2087392"/>
            <a:ext cx="1658318" cy="1200329"/>
          </a:xfrm>
          <a:prstGeom prst="rect">
            <a:avLst/>
          </a:prstGeom>
          <a:solidFill>
            <a:schemeClr val="accent1">
              <a:lumMod val="20000"/>
              <a:lumOff val="80000"/>
            </a:schemeClr>
          </a:solidFill>
          <a:ln>
            <a:solidFill>
              <a:schemeClr val="accent1"/>
            </a:solidFill>
          </a:ln>
        </p:spPr>
        <p:txBody>
          <a:bodyPr wrap="square" rtlCol="0">
            <a:spAutoFit/>
          </a:bodyPr>
          <a:lstStyle/>
          <a:p>
            <a:r>
              <a:rPr lang="en-US" sz="1200" dirty="0" smtClean="0">
                <a:latin typeface="Helvetica" panose="020B0604020202020204" pitchFamily="34" charset="0"/>
                <a:cs typeface="Helvetica" panose="020B0604020202020204" pitchFamily="34" charset="0"/>
              </a:rPr>
              <a:t>Massachusetts cities and towns that are equivalent in population to a single zoning jurisdiction in Fairfax County, VA</a:t>
            </a:r>
            <a:endParaRPr lang="en-US" sz="1200" dirty="0">
              <a:latin typeface="Helvetica" panose="020B0604020202020204" pitchFamily="34" charset="0"/>
              <a:cs typeface="Helvetica" panose="020B0604020202020204" pitchFamily="34" charset="0"/>
            </a:endParaRPr>
          </a:p>
        </p:txBody>
      </p:sp>
      <p:sp>
        <p:nvSpPr>
          <p:cNvPr id="5" name="Left Arrow 4"/>
          <p:cNvSpPr/>
          <p:nvPr/>
        </p:nvSpPr>
        <p:spPr>
          <a:xfrm rot="19669118">
            <a:off x="6405416" y="3314948"/>
            <a:ext cx="314065" cy="2103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293"/>
          <p:cNvSpPr txBox="1">
            <a:spLocks/>
          </p:cNvSpPr>
          <p:nvPr/>
        </p:nvSpPr>
        <p:spPr>
          <a:xfrm>
            <a:off x="0" y="161843"/>
            <a:ext cx="8154955" cy="1059849"/>
          </a:xfrm>
          <a:prstGeom prst="homePlate">
            <a:avLst/>
          </a:prstGeom>
          <a:solidFill>
            <a:srgbClr val="FFC000"/>
          </a:solidFill>
        </p:spPr>
        <p:txBody>
          <a:bodyPr vert="horz" lIns="91440" tIns="45720" rIns="91440" bIns="45720" rtlCol="0" anchor="ctr">
            <a:noAutofit/>
          </a:bodyPr>
          <a:lstStyle>
            <a:defPPr>
              <a:defRPr lang="en-US"/>
            </a:defPPr>
            <a:lvl1pPr>
              <a:lnSpc>
                <a:spcPct val="90000"/>
              </a:lnSpc>
              <a:spcBef>
                <a:spcPct val="0"/>
              </a:spcBef>
              <a:buNone/>
              <a:defRPr sz="2000" b="1">
                <a:latin typeface="Helvetica" panose="020B0604020202020204" pitchFamily="34" charset="0"/>
                <a:ea typeface="+mj-ea"/>
                <a:cs typeface="Helvetica" panose="020B0604020202020204" pitchFamily="34" charset="0"/>
              </a:defRPr>
            </a:lvl1pPr>
          </a:lstStyle>
          <a:p>
            <a:r>
              <a:rPr lang="en-US" sz="2400" dirty="0" smtClean="0">
                <a:solidFill>
                  <a:schemeClr val="bg1"/>
                </a:solidFill>
                <a:sym typeface="Calibri"/>
              </a:rPr>
              <a:t>351 zoning jurisdictions</a:t>
            </a:r>
            <a:r>
              <a:rPr lang="en-US" sz="2400" dirty="0">
                <a:solidFill>
                  <a:schemeClr val="bg1"/>
                </a:solidFill>
                <a:sym typeface="Calibri"/>
              </a:rPr>
              <a:t> </a:t>
            </a:r>
            <a:r>
              <a:rPr lang="en-US" sz="2400" dirty="0" smtClean="0">
                <a:solidFill>
                  <a:schemeClr val="bg1"/>
                </a:solidFill>
                <a:sym typeface="Calibri"/>
              </a:rPr>
              <a:t>in Massachusetts</a:t>
            </a:r>
            <a:endParaRPr lang="en-US" sz="2400" dirty="0">
              <a:solidFill>
                <a:schemeClr val="bg1"/>
              </a:solidFill>
              <a:sym typeface="Calibri"/>
            </a:endParaRPr>
          </a:p>
        </p:txBody>
      </p:sp>
    </p:spTree>
    <p:extLst>
      <p:ext uri="{BB962C8B-B14F-4D97-AF65-F5344CB8AC3E}">
        <p14:creationId xmlns:p14="http://schemas.microsoft.com/office/powerpoint/2010/main" val="18874347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200150"/>
            <a:ext cx="7406640" cy="1017270"/>
          </a:xfrm>
        </p:spPr>
        <p:txBody>
          <a:bodyPr/>
          <a:lstStyle/>
          <a:p>
            <a:r>
              <a:rPr lang="en-US" b="1" dirty="0" smtClean="0"/>
              <a:t>Exclusionary Zoning</a:t>
            </a:r>
            <a:endParaRPr lang="en-US" b="1" dirty="0"/>
          </a:p>
        </p:txBody>
      </p:sp>
      <p:sp>
        <p:nvSpPr>
          <p:cNvPr id="3" name="Content Placeholder 2"/>
          <p:cNvSpPr>
            <a:spLocks noGrp="1"/>
          </p:cNvSpPr>
          <p:nvPr>
            <p:ph idx="1"/>
          </p:nvPr>
        </p:nvSpPr>
        <p:spPr/>
        <p:txBody>
          <a:bodyPr/>
          <a:lstStyle/>
          <a:p>
            <a:pPr marL="34290" indent="0">
              <a:buNone/>
            </a:pPr>
            <a:r>
              <a:rPr lang="en-US" sz="2100" dirty="0"/>
              <a:t>Use of zoning ordinances to exclude certain types of land uses from a given community.</a:t>
            </a:r>
          </a:p>
          <a:p>
            <a:pPr marL="34290" indent="0">
              <a:buNone/>
            </a:pPr>
            <a:endParaRPr lang="en-US" dirty="0"/>
          </a:p>
          <a:p>
            <a:pPr marL="34290" indent="0">
              <a:buNone/>
            </a:pPr>
            <a:r>
              <a:rPr lang="en-US" sz="2400" b="1" dirty="0">
                <a:solidFill>
                  <a:schemeClr val="tx2">
                    <a:lumMod val="50000"/>
                  </a:schemeClr>
                </a:solidFill>
              </a:rPr>
              <a:t>What it looks like:</a:t>
            </a:r>
          </a:p>
          <a:p>
            <a:r>
              <a:rPr lang="en-US" sz="1800" dirty="0"/>
              <a:t>Large minimum lot sizes</a:t>
            </a:r>
          </a:p>
          <a:p>
            <a:r>
              <a:rPr lang="en-US" sz="1800" dirty="0"/>
              <a:t>O</a:t>
            </a:r>
            <a:r>
              <a:rPr lang="en-US" sz="1800" dirty="0"/>
              <a:t>nly one home per lot</a:t>
            </a:r>
          </a:p>
          <a:p>
            <a:r>
              <a:rPr lang="en-US" sz="1800" dirty="0"/>
              <a:t>L</a:t>
            </a:r>
            <a:r>
              <a:rPr lang="en-US" sz="1800" dirty="0"/>
              <a:t>ow income housing only in currently low income (or less affluent) neighborhoods</a:t>
            </a:r>
          </a:p>
          <a:p>
            <a:endParaRPr lang="en-US" dirty="0" smtClean="0"/>
          </a:p>
        </p:txBody>
      </p:sp>
    </p:spTree>
    <p:extLst>
      <p:ext uri="{BB962C8B-B14F-4D97-AF65-F5344CB8AC3E}">
        <p14:creationId xmlns:p14="http://schemas.microsoft.com/office/powerpoint/2010/main" val="15602348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291" y="991889"/>
            <a:ext cx="6716316" cy="994172"/>
          </a:xfrm>
        </p:spPr>
        <p:txBody>
          <a:bodyPr>
            <a:noAutofit/>
          </a:bodyPr>
          <a:lstStyle/>
          <a:p>
            <a:pPr>
              <a:defRPr/>
            </a:pPr>
            <a:r>
              <a:rPr lang="en-US" b="1" dirty="0">
                <a:solidFill>
                  <a:srgbClr val="DF5327"/>
                </a:solidFill>
                <a:latin typeface="+mn-lt"/>
              </a:rPr>
              <a:t>Large lot zoning drives up costs.</a:t>
            </a:r>
          </a:p>
        </p:txBody>
      </p:sp>
      <p:pic>
        <p:nvPicPr>
          <p:cNvPr id="31749" name="Shape 295"/>
          <p:cNvPicPr preferRelativeResize="0">
            <a:picLocks noChangeAspect="1" noChangeArrowheads="1"/>
          </p:cNvPicPr>
          <p:nvPr/>
        </p:nvPicPr>
        <p:blipFill>
          <a:blip r:embed="rId3"/>
          <a:srcRect/>
          <a:stretch>
            <a:fillRect/>
          </a:stretch>
        </p:blipFill>
        <p:spPr bwMode="auto">
          <a:xfrm>
            <a:off x="1250820" y="2675526"/>
            <a:ext cx="2893219" cy="299680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415" name="TextBox 1"/>
          <p:cNvSpPr txBox="1">
            <a:spLocks noChangeArrowheads="1"/>
          </p:cNvSpPr>
          <p:nvPr/>
        </p:nvSpPr>
        <p:spPr bwMode="auto">
          <a:xfrm>
            <a:off x="1313923" y="1986061"/>
            <a:ext cx="276701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eaLnBrk="0" fontAlgn="base" hangingPunct="0">
              <a:spcBef>
                <a:spcPct val="0"/>
              </a:spcBef>
              <a:spcAft>
                <a:spcPct val="0"/>
              </a:spcAft>
              <a:buNone/>
              <a:defRPr/>
            </a:pPr>
            <a:r>
              <a:rPr lang="en-US" altLang="en-US" sz="1800" dirty="0">
                <a:solidFill>
                  <a:srgbClr val="808080">
                    <a:lumMod val="25000"/>
                  </a:srgbClr>
                </a:solidFill>
                <a:latin typeface="Corbel" panose="020B0503020204020204"/>
              </a:rPr>
              <a:t>Greater Boston</a:t>
            </a:r>
            <a:br>
              <a:rPr lang="en-US" altLang="en-US" sz="1800" dirty="0">
                <a:solidFill>
                  <a:srgbClr val="808080">
                    <a:lumMod val="25000"/>
                  </a:srgbClr>
                </a:solidFill>
                <a:latin typeface="Corbel" panose="020B0503020204020204"/>
              </a:rPr>
            </a:br>
            <a:r>
              <a:rPr lang="en-US" altLang="en-US" sz="2100" b="1" dirty="0">
                <a:solidFill>
                  <a:srgbClr val="808080">
                    <a:lumMod val="25000"/>
                  </a:srgbClr>
                </a:solidFill>
                <a:latin typeface="Corbel" panose="020B0503020204020204"/>
              </a:rPr>
              <a:t>median</a:t>
            </a:r>
            <a:r>
              <a:rPr lang="en-US" altLang="en-US" sz="1800" b="1" dirty="0">
                <a:solidFill>
                  <a:srgbClr val="808080">
                    <a:lumMod val="25000"/>
                  </a:srgbClr>
                </a:solidFill>
                <a:latin typeface="Corbel" panose="020B0503020204020204"/>
              </a:rPr>
              <a:t> </a:t>
            </a:r>
            <a:r>
              <a:rPr lang="en-US" altLang="en-US" sz="1800" dirty="0">
                <a:solidFill>
                  <a:srgbClr val="808080">
                    <a:lumMod val="25000"/>
                  </a:srgbClr>
                </a:solidFill>
                <a:latin typeface="Corbel" panose="020B0503020204020204"/>
              </a:rPr>
              <a:t>lot size:</a:t>
            </a:r>
          </a:p>
        </p:txBody>
      </p:sp>
      <p:sp>
        <p:nvSpPr>
          <p:cNvPr id="17416" name="TextBox 8"/>
          <p:cNvSpPr txBox="1">
            <a:spLocks noChangeArrowheads="1"/>
          </p:cNvSpPr>
          <p:nvPr/>
        </p:nvSpPr>
        <p:spPr bwMode="auto">
          <a:xfrm>
            <a:off x="4831694" y="1986061"/>
            <a:ext cx="253603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eaLnBrk="0" fontAlgn="base" hangingPunct="0">
              <a:spcBef>
                <a:spcPct val="0"/>
              </a:spcBef>
              <a:spcAft>
                <a:spcPct val="0"/>
              </a:spcAft>
              <a:buNone/>
              <a:defRPr/>
            </a:pPr>
            <a:r>
              <a:rPr lang="en-US" altLang="en-US" sz="1800" dirty="0">
                <a:solidFill>
                  <a:srgbClr val="808080">
                    <a:lumMod val="25000"/>
                  </a:srgbClr>
                </a:solidFill>
                <a:latin typeface="Corbel" panose="020B0503020204020204"/>
              </a:rPr>
              <a:t>Greater Boston</a:t>
            </a:r>
            <a:br>
              <a:rPr lang="en-US" altLang="en-US" sz="1800" dirty="0">
                <a:solidFill>
                  <a:srgbClr val="808080">
                    <a:lumMod val="25000"/>
                  </a:srgbClr>
                </a:solidFill>
                <a:latin typeface="Corbel" panose="020B0503020204020204"/>
              </a:rPr>
            </a:br>
            <a:r>
              <a:rPr lang="en-US" altLang="en-US" sz="2100" b="1" dirty="0">
                <a:solidFill>
                  <a:srgbClr val="808080">
                    <a:lumMod val="25000"/>
                  </a:srgbClr>
                </a:solidFill>
                <a:latin typeface="Corbel" panose="020B0503020204020204"/>
              </a:rPr>
              <a:t>average</a:t>
            </a:r>
            <a:r>
              <a:rPr lang="en-US" altLang="en-US" sz="1800" dirty="0">
                <a:solidFill>
                  <a:srgbClr val="808080">
                    <a:lumMod val="25000"/>
                  </a:srgbClr>
                </a:solidFill>
                <a:latin typeface="Corbel" panose="020B0503020204020204"/>
              </a:rPr>
              <a:t> lot size:</a:t>
            </a:r>
          </a:p>
        </p:txBody>
      </p:sp>
      <p:pic>
        <p:nvPicPr>
          <p:cNvPr id="2355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208" y="5518142"/>
            <a:ext cx="800100" cy="30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7"/>
          <p:cNvPicPr>
            <a:picLocks noChangeAspect="1"/>
          </p:cNvPicPr>
          <p:nvPr/>
        </p:nvPicPr>
        <p:blipFill>
          <a:blip r:embed="rId5"/>
          <a:stretch>
            <a:fillRect/>
          </a:stretch>
        </p:blipFill>
        <p:spPr>
          <a:xfrm>
            <a:off x="4572001" y="2828925"/>
            <a:ext cx="3369800" cy="236670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38727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996555"/>
            <a:ext cx="8186738" cy="994172"/>
          </a:xfrm>
        </p:spPr>
        <p:txBody>
          <a:bodyPr>
            <a:normAutofit/>
          </a:bodyPr>
          <a:lstStyle/>
          <a:p>
            <a:pPr algn="l">
              <a:defRPr/>
            </a:pPr>
            <a:r>
              <a:rPr lang="en-US" b="1" dirty="0" smtClean="0">
                <a:solidFill>
                  <a:srgbClr val="DF5327"/>
                </a:solidFill>
                <a:latin typeface="+mn-lt"/>
                <a:ea typeface="Calibri"/>
                <a:cs typeface="Calibri"/>
                <a:sym typeface="Calibri"/>
              </a:rPr>
              <a:t>Limiting housing production.</a:t>
            </a:r>
            <a:endParaRPr lang="en-US" b="1" dirty="0">
              <a:solidFill>
                <a:srgbClr val="DF5327"/>
              </a:solidFill>
              <a:latin typeface="+mn-lt"/>
            </a:endParaRPr>
          </a:p>
        </p:txBody>
      </p:sp>
      <p:pic>
        <p:nvPicPr>
          <p:cNvPr id="16390" name="Picture 4"/>
          <p:cNvPicPr>
            <a:picLocks noChangeAspect="1"/>
          </p:cNvPicPr>
          <p:nvPr/>
        </p:nvPicPr>
        <p:blipFill>
          <a:blip r:embed="rId3"/>
          <a:srcRect b="6883"/>
          <a:stretch>
            <a:fillRect/>
          </a:stretch>
        </p:blipFill>
        <p:spPr bwMode="auto">
          <a:xfrm>
            <a:off x="1787131" y="2090739"/>
            <a:ext cx="5761020" cy="3619502"/>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150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5539980"/>
            <a:ext cx="800100" cy="30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55405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625" y="1957388"/>
            <a:ext cx="5986463" cy="3624069"/>
          </a:xfrm>
          <a:prstGeom prst="rect">
            <a:avLst/>
          </a:prstGeom>
          <a:noFill/>
        </p:spPr>
        <p:txBody>
          <a:bodyPr wrap="square" rtlCol="0">
            <a:spAutoFit/>
          </a:bodyPr>
          <a:lstStyle/>
          <a:p>
            <a:pPr defTabSz="342900"/>
            <a:r>
              <a:rPr lang="en-US" sz="2400" dirty="0">
                <a:solidFill>
                  <a:prstClr val="black"/>
                </a:solidFill>
              </a:rPr>
              <a:t>These unlawful practices include zoning laws and other housing restrictions that function unfairly to exclude minorities from certain neighborhoods without any sufficient justification. Suits targeting such practices reside at the </a:t>
            </a:r>
            <a:r>
              <a:rPr lang="en-US" sz="2700" b="1" dirty="0">
                <a:solidFill>
                  <a:prstClr val="black"/>
                </a:solidFill>
              </a:rPr>
              <a:t>heartland of disparate-impact </a:t>
            </a:r>
            <a:r>
              <a:rPr lang="en-US" sz="2400" dirty="0">
                <a:solidFill>
                  <a:prstClr val="black"/>
                </a:solidFill>
              </a:rPr>
              <a:t>liability.</a:t>
            </a:r>
          </a:p>
          <a:p>
            <a:pPr defTabSz="342900"/>
            <a:endParaRPr lang="en-US" dirty="0">
              <a:solidFill>
                <a:prstClr val="black"/>
              </a:solidFill>
            </a:endParaRPr>
          </a:p>
          <a:p>
            <a:pPr defTabSz="342900"/>
            <a:r>
              <a:rPr lang="en-US" sz="2400" dirty="0">
                <a:solidFill>
                  <a:prstClr val="black"/>
                </a:solidFill>
              </a:rPr>
              <a:t>--</a:t>
            </a:r>
            <a:r>
              <a:rPr lang="en-US" sz="1350" dirty="0">
                <a:solidFill>
                  <a:prstClr val="black"/>
                </a:solidFill>
              </a:rPr>
              <a:t>Justice Kennedy, </a:t>
            </a:r>
            <a:r>
              <a:rPr lang="en-US" sz="1350" i="1" dirty="0">
                <a:solidFill>
                  <a:prstClr val="black"/>
                </a:solidFill>
              </a:rPr>
              <a:t>Texas Department of Housing and Community Affairs v. Inclusive Communities Project, Inc</a:t>
            </a:r>
            <a:r>
              <a:rPr lang="en-US" sz="1350" dirty="0">
                <a:solidFill>
                  <a:prstClr val="black"/>
                </a:solidFill>
              </a:rPr>
              <a:t>. (5-4 decision)</a:t>
            </a:r>
          </a:p>
        </p:txBody>
      </p:sp>
    </p:spTree>
    <p:extLst>
      <p:ext uri="{BB962C8B-B14F-4D97-AF65-F5344CB8AC3E}">
        <p14:creationId xmlns:p14="http://schemas.microsoft.com/office/powerpoint/2010/main" val="1633340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185863"/>
            <a:ext cx="7406640" cy="1017270"/>
          </a:xfrm>
        </p:spPr>
        <p:txBody>
          <a:bodyPr/>
          <a:lstStyle/>
          <a:p>
            <a:r>
              <a:rPr lang="en-US" b="1" dirty="0" smtClean="0"/>
              <a:t>“Class” is not a protected class under the Fair Housing Act</a:t>
            </a:r>
            <a:endParaRPr lang="en-US" b="1" dirty="0"/>
          </a:p>
        </p:txBody>
      </p:sp>
      <p:sp>
        <p:nvSpPr>
          <p:cNvPr id="4" name="Content Placeholder 2"/>
          <p:cNvSpPr txBox="1">
            <a:spLocks/>
          </p:cNvSpPr>
          <p:nvPr/>
        </p:nvSpPr>
        <p:spPr>
          <a:xfrm>
            <a:off x="1224594" y="2689622"/>
            <a:ext cx="2874169" cy="2526506"/>
          </a:xfrm>
          <a:prstGeom prst="rect">
            <a:avLst/>
          </a:prstGeom>
          <a:noFill/>
        </p:spPr>
        <p:txBody>
          <a:bodyPr vert="horz" lIns="68580" tIns="34290" rIns="68580" bIns="3429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buClr>
                <a:srgbClr val="DF5327"/>
              </a:buClr>
              <a:buFont typeface="Corbel" pitchFamily="34" charset="0"/>
              <a:buNone/>
            </a:pPr>
            <a:r>
              <a:rPr lang="en-US" altLang="en-US" sz="1800" b="1" dirty="0">
                <a:solidFill>
                  <a:prstClr val="black"/>
                </a:solidFill>
              </a:rPr>
              <a:t>Federal (Fair Housing Act)</a:t>
            </a:r>
          </a:p>
          <a:p>
            <a:pPr marL="125909" indent="-125909">
              <a:buClr>
                <a:srgbClr val="DF5327"/>
              </a:buClr>
              <a:buFont typeface="Arial" charset="0"/>
              <a:buChar char="•"/>
            </a:pPr>
            <a:r>
              <a:rPr lang="en-US" altLang="en-US" sz="1800" dirty="0">
                <a:solidFill>
                  <a:prstClr val="black"/>
                </a:solidFill>
              </a:rPr>
              <a:t>Race</a:t>
            </a:r>
          </a:p>
          <a:p>
            <a:pPr marL="125909" indent="-125909">
              <a:buClr>
                <a:srgbClr val="DF5327"/>
              </a:buClr>
              <a:buFont typeface="Arial" charset="0"/>
              <a:buChar char="•"/>
            </a:pPr>
            <a:r>
              <a:rPr lang="en-US" altLang="en-US" sz="1800" dirty="0">
                <a:solidFill>
                  <a:prstClr val="black"/>
                </a:solidFill>
              </a:rPr>
              <a:t>Color</a:t>
            </a:r>
          </a:p>
          <a:p>
            <a:pPr marL="125909" indent="-125909">
              <a:buClr>
                <a:srgbClr val="DF5327"/>
              </a:buClr>
              <a:buFont typeface="Arial" charset="0"/>
              <a:buChar char="•"/>
            </a:pPr>
            <a:r>
              <a:rPr lang="en-US" altLang="en-US" sz="1800" dirty="0">
                <a:solidFill>
                  <a:prstClr val="black"/>
                </a:solidFill>
              </a:rPr>
              <a:t>National Origin</a:t>
            </a:r>
          </a:p>
          <a:p>
            <a:pPr marL="125909" indent="-125909">
              <a:buClr>
                <a:srgbClr val="DF5327"/>
              </a:buClr>
              <a:buFont typeface="Arial" charset="0"/>
              <a:buChar char="•"/>
            </a:pPr>
            <a:r>
              <a:rPr lang="en-US" altLang="en-US" sz="1800" dirty="0">
                <a:solidFill>
                  <a:prstClr val="black"/>
                </a:solidFill>
              </a:rPr>
              <a:t>Religion</a:t>
            </a:r>
          </a:p>
          <a:p>
            <a:pPr marL="125909" indent="-125909">
              <a:buClr>
                <a:srgbClr val="DF5327"/>
              </a:buClr>
              <a:buFont typeface="Arial" charset="0"/>
              <a:buChar char="•"/>
            </a:pPr>
            <a:r>
              <a:rPr lang="en-US" altLang="en-US" sz="1800" dirty="0">
                <a:solidFill>
                  <a:prstClr val="black"/>
                </a:solidFill>
              </a:rPr>
              <a:t>Sex</a:t>
            </a:r>
          </a:p>
          <a:p>
            <a:pPr marL="125909" indent="-125909">
              <a:buClr>
                <a:srgbClr val="DF5327"/>
              </a:buClr>
              <a:buFont typeface="Arial" charset="0"/>
              <a:buChar char="•"/>
            </a:pPr>
            <a:r>
              <a:rPr lang="en-US" altLang="en-US" sz="1800" dirty="0">
                <a:solidFill>
                  <a:prstClr val="black"/>
                </a:solidFill>
              </a:rPr>
              <a:t>Familial Status</a:t>
            </a:r>
          </a:p>
          <a:p>
            <a:pPr marL="125909" indent="-125909">
              <a:buClr>
                <a:srgbClr val="DF5327"/>
              </a:buClr>
              <a:buFont typeface="Arial" charset="0"/>
              <a:buChar char="•"/>
            </a:pPr>
            <a:r>
              <a:rPr lang="en-US" altLang="en-US" sz="1800" dirty="0">
                <a:solidFill>
                  <a:prstClr val="black"/>
                </a:solidFill>
              </a:rPr>
              <a:t>Disability</a:t>
            </a:r>
          </a:p>
        </p:txBody>
      </p:sp>
      <p:sp>
        <p:nvSpPr>
          <p:cNvPr id="5" name="Content Placeholder 3"/>
          <p:cNvSpPr>
            <a:spLocks noGrp="1"/>
          </p:cNvSpPr>
          <p:nvPr>
            <p:ph sz="quarter" idx="4294967295"/>
          </p:nvPr>
        </p:nvSpPr>
        <p:spPr>
          <a:xfrm>
            <a:off x="5146358" y="1840230"/>
            <a:ext cx="3328229" cy="3015854"/>
          </a:xfrm>
        </p:spPr>
        <p:txBody>
          <a:bodyPr>
            <a:noAutofit/>
          </a:bodyPr>
          <a:lstStyle/>
          <a:p>
            <a:pPr>
              <a:buSzPct val="70000"/>
              <a:buNone/>
            </a:pPr>
            <a:r>
              <a:rPr lang="en-US" altLang="en-US" sz="1800" b="1" dirty="0">
                <a:solidFill>
                  <a:schemeClr val="tx1"/>
                </a:solidFill>
              </a:rPr>
              <a:t>State (M.G.L. c. 151B) </a:t>
            </a:r>
          </a:p>
          <a:p>
            <a:pPr marL="125909" indent="-125909">
              <a:buSzPct val="70000"/>
              <a:buNone/>
            </a:pPr>
            <a:r>
              <a:rPr lang="en-US" altLang="en-US" sz="1800" dirty="0">
                <a:solidFill>
                  <a:schemeClr val="tx1"/>
                </a:solidFill>
              </a:rPr>
              <a:t>All federal bases plus:</a:t>
            </a:r>
          </a:p>
          <a:p>
            <a:pPr marL="125909" indent="-125909">
              <a:buSzPct val="100000"/>
              <a:buFont typeface="Arial" pitchFamily="34" charset="0"/>
              <a:buChar char="•"/>
            </a:pPr>
            <a:r>
              <a:rPr lang="en-US" altLang="en-US" sz="1800" dirty="0">
                <a:solidFill>
                  <a:schemeClr val="tx1"/>
                </a:solidFill>
              </a:rPr>
              <a:t>Ancestry</a:t>
            </a:r>
          </a:p>
          <a:p>
            <a:pPr marL="125909" indent="-125909">
              <a:buSzPct val="100000"/>
              <a:buFont typeface="Arial" pitchFamily="34" charset="0"/>
              <a:buChar char="•"/>
            </a:pPr>
            <a:r>
              <a:rPr lang="en-US" altLang="en-US" sz="1800" dirty="0">
                <a:solidFill>
                  <a:schemeClr val="tx1"/>
                </a:solidFill>
              </a:rPr>
              <a:t>Age </a:t>
            </a:r>
          </a:p>
          <a:p>
            <a:pPr marL="125909" indent="-125909">
              <a:buSzPct val="100000"/>
              <a:buFont typeface="Arial" pitchFamily="34" charset="0"/>
              <a:buChar char="•"/>
            </a:pPr>
            <a:r>
              <a:rPr lang="en-US" altLang="en-US" sz="1800" dirty="0">
                <a:solidFill>
                  <a:schemeClr val="tx1"/>
                </a:solidFill>
              </a:rPr>
              <a:t>Marital Status</a:t>
            </a:r>
          </a:p>
          <a:p>
            <a:pPr marL="125909" indent="-125909">
              <a:buSzPct val="100000"/>
              <a:buFont typeface="Arial" pitchFamily="34" charset="0"/>
              <a:buChar char="•"/>
            </a:pPr>
            <a:r>
              <a:rPr lang="en-US" altLang="en-US" sz="1800" dirty="0">
                <a:solidFill>
                  <a:schemeClr val="tx1"/>
                </a:solidFill>
              </a:rPr>
              <a:t>Source of Income/Public Assistance </a:t>
            </a:r>
          </a:p>
          <a:p>
            <a:pPr marL="125909" indent="-125909">
              <a:buSzPct val="100000"/>
              <a:buFont typeface="Arial" pitchFamily="34" charset="0"/>
              <a:buChar char="•"/>
            </a:pPr>
            <a:r>
              <a:rPr lang="en-US" altLang="en-US" sz="1800" dirty="0">
                <a:solidFill>
                  <a:schemeClr val="tx1"/>
                </a:solidFill>
              </a:rPr>
              <a:t>Sexual Orientation</a:t>
            </a:r>
          </a:p>
          <a:p>
            <a:pPr marL="125909" indent="-125909">
              <a:buSzPct val="100000"/>
              <a:buFont typeface="Arial" pitchFamily="34" charset="0"/>
              <a:buChar char="•"/>
            </a:pPr>
            <a:r>
              <a:rPr lang="en-US" altLang="en-US" sz="1800" dirty="0">
                <a:solidFill>
                  <a:schemeClr val="tx1"/>
                </a:solidFill>
              </a:rPr>
              <a:t>Gender Identity</a:t>
            </a:r>
          </a:p>
          <a:p>
            <a:pPr marL="125909" indent="-125909">
              <a:buSzPct val="100000"/>
              <a:buFont typeface="Arial" pitchFamily="34" charset="0"/>
              <a:buChar char="•"/>
            </a:pPr>
            <a:r>
              <a:rPr lang="en-US" altLang="en-US" sz="1800" dirty="0">
                <a:solidFill>
                  <a:schemeClr val="tx1"/>
                </a:solidFill>
              </a:rPr>
              <a:t>Veteran History/ Military Status</a:t>
            </a:r>
          </a:p>
          <a:p>
            <a:pPr marL="125909" indent="-125909">
              <a:buSzPct val="100000"/>
              <a:buFont typeface="Arial" pitchFamily="34" charset="0"/>
              <a:buChar char="•"/>
            </a:pPr>
            <a:r>
              <a:rPr lang="en-US" altLang="en-US" sz="1800" dirty="0">
                <a:solidFill>
                  <a:schemeClr val="tx1"/>
                </a:solidFill>
              </a:rPr>
              <a:t>Genetic Information</a:t>
            </a:r>
          </a:p>
          <a:p>
            <a:endParaRPr lang="en-US" sz="1800" dirty="0">
              <a:latin typeface="Tw Cen MT" pitchFamily="34" charset="0"/>
            </a:endParaRPr>
          </a:p>
        </p:txBody>
      </p:sp>
    </p:spTree>
    <p:extLst>
      <p:ext uri="{BB962C8B-B14F-4D97-AF65-F5344CB8AC3E}">
        <p14:creationId xmlns:p14="http://schemas.microsoft.com/office/powerpoint/2010/main" val="38749069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0" y="2101851"/>
            <a:ext cx="7404653" cy="2959100"/>
          </a:xfrm>
        </p:spPr>
        <p:txBody>
          <a:bodyPr>
            <a:normAutofit/>
          </a:bodyPr>
          <a:lstStyle/>
          <a:p>
            <a:pPr marL="34290" indent="0" algn="ctr">
              <a:buNone/>
            </a:pPr>
            <a:r>
              <a:rPr lang="en-US" sz="7200" dirty="0">
                <a:ln>
                  <a:solidFill>
                    <a:schemeClr val="accent1">
                      <a:lumMod val="50000"/>
                    </a:schemeClr>
                  </a:solidFill>
                </a:ln>
                <a:effectLst>
                  <a:outerShdw blurRad="50800" dist="38100" dir="2700000" algn="tl" rotWithShape="0">
                    <a:prstClr val="black">
                      <a:alpha val="40000"/>
                    </a:prstClr>
                  </a:outerShdw>
                </a:effectLst>
              </a:rPr>
              <a:t>But class has</a:t>
            </a:r>
          </a:p>
          <a:p>
            <a:pPr marL="34290" indent="0" algn="ctr">
              <a:buNone/>
            </a:pPr>
            <a:r>
              <a:rPr lang="en-US" sz="7200" dirty="0">
                <a:ln>
                  <a:solidFill>
                    <a:schemeClr val="accent1">
                      <a:lumMod val="50000"/>
                    </a:schemeClr>
                  </a:solidFill>
                </a:ln>
                <a:effectLst>
                  <a:outerShdw blurRad="50800" dist="38100" dir="2700000" algn="tl" rotWithShape="0">
                    <a:prstClr val="black">
                      <a:alpha val="40000"/>
                    </a:prstClr>
                  </a:outerShdw>
                </a:effectLst>
              </a:rPr>
              <a:t>racial implications.</a:t>
            </a:r>
            <a:endParaRPr lang="en-US" sz="7200" dirty="0">
              <a:ln>
                <a:solidFill>
                  <a:schemeClr val="accent1">
                    <a:lumMod val="50000"/>
                  </a:schemeClr>
                </a:solidFill>
              </a:ln>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7511881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078" y="1037578"/>
            <a:ext cx="5915025" cy="994172"/>
          </a:xfrm>
        </p:spPr>
        <p:txBody>
          <a:bodyPr>
            <a:normAutofit/>
          </a:bodyPr>
          <a:lstStyle/>
          <a:p>
            <a:r>
              <a:rPr lang="en-US" sz="3000" b="1" dirty="0">
                <a:latin typeface="Corbel" panose="020B0503020204020204" pitchFamily="34" charset="0"/>
              </a:rPr>
              <a:t>Racial Wealth Gap</a:t>
            </a:r>
          </a:p>
        </p:txBody>
      </p:sp>
      <p:sp>
        <p:nvSpPr>
          <p:cNvPr id="3" name="Content Placeholder 2"/>
          <p:cNvSpPr>
            <a:spLocks noGrp="1"/>
          </p:cNvSpPr>
          <p:nvPr>
            <p:ph idx="1"/>
          </p:nvPr>
        </p:nvSpPr>
        <p:spPr>
          <a:xfrm>
            <a:off x="1837072" y="2265880"/>
            <a:ext cx="5915025" cy="3043363"/>
          </a:xfrm>
        </p:spPr>
        <p:txBody>
          <a:bodyPr>
            <a:normAutofit/>
          </a:bodyPr>
          <a:lstStyle/>
          <a:p>
            <a:pPr marL="0" indent="0">
              <a:buNone/>
            </a:pPr>
            <a:r>
              <a:rPr lang="en-US" sz="2700" dirty="0"/>
              <a:t>Homeownership contributes</a:t>
            </a:r>
          </a:p>
          <a:p>
            <a:pPr marL="0" indent="0">
              <a:buNone/>
            </a:pPr>
            <a:r>
              <a:rPr lang="en-US" sz="4050" b="1" dirty="0">
                <a:solidFill>
                  <a:schemeClr val="tx1"/>
                </a:solidFill>
              </a:rPr>
              <a:t>27%</a:t>
            </a:r>
            <a:r>
              <a:rPr lang="en-US" sz="2700" dirty="0"/>
              <a:t> to racial wealth gap</a:t>
            </a:r>
          </a:p>
          <a:p>
            <a:pPr marL="0" indent="0">
              <a:buNone/>
            </a:pPr>
            <a:r>
              <a:rPr lang="en-US" sz="1800" dirty="0"/>
              <a:t>(Single biggest share)</a:t>
            </a:r>
          </a:p>
          <a:p>
            <a:pPr marL="0" indent="0">
              <a:buNone/>
            </a:pPr>
            <a:endParaRPr lang="en-US" dirty="0"/>
          </a:p>
          <a:p>
            <a:pPr marL="0" indent="0">
              <a:buNone/>
            </a:pPr>
            <a:r>
              <a:rPr lang="en-US" sz="2400" dirty="0"/>
              <a:t>Difference in income contributes</a:t>
            </a:r>
          </a:p>
          <a:p>
            <a:pPr marL="0" indent="0">
              <a:buNone/>
            </a:pPr>
            <a:r>
              <a:rPr lang="en-US" sz="2400" b="1" dirty="0">
                <a:solidFill>
                  <a:schemeClr val="tx1"/>
                </a:solidFill>
              </a:rPr>
              <a:t>20%</a:t>
            </a:r>
            <a:r>
              <a:rPr lang="en-US" sz="2400" dirty="0"/>
              <a:t> to racial wealth gap</a:t>
            </a:r>
          </a:p>
        </p:txBody>
      </p:sp>
      <p:sp>
        <p:nvSpPr>
          <p:cNvPr id="4" name="TextBox 3"/>
          <p:cNvSpPr txBox="1"/>
          <p:nvPr/>
        </p:nvSpPr>
        <p:spPr>
          <a:xfrm>
            <a:off x="299581" y="5537666"/>
            <a:ext cx="7980819" cy="415498"/>
          </a:xfrm>
          <a:prstGeom prst="rect">
            <a:avLst/>
          </a:prstGeom>
          <a:noFill/>
        </p:spPr>
        <p:txBody>
          <a:bodyPr wrap="square" rtlCol="0">
            <a:spAutoFit/>
          </a:bodyPr>
          <a:lstStyle/>
          <a:p>
            <a:pPr defTabSz="342900"/>
            <a:r>
              <a:rPr lang="en-US" sz="1050" dirty="0">
                <a:solidFill>
                  <a:prstClr val="black"/>
                </a:solidFill>
              </a:rPr>
              <a:t>Brandeis Institute on Assets &amp; Social Policy, “The Roots of the Widening Racial Wealth Gap: Explaining the Black-White Economic Divide,” 2013. </a:t>
            </a:r>
          </a:p>
        </p:txBody>
      </p:sp>
      <p:cxnSp>
        <p:nvCxnSpPr>
          <p:cNvPr id="6" name="Straight Connector 5"/>
          <p:cNvCxnSpPr/>
          <p:nvPr/>
        </p:nvCxnSpPr>
        <p:spPr>
          <a:xfrm flipV="1">
            <a:off x="1727200" y="3981450"/>
            <a:ext cx="5092700" cy="1270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3540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95" y="1060912"/>
            <a:ext cx="5915025" cy="994172"/>
          </a:xfrm>
        </p:spPr>
        <p:txBody>
          <a:bodyPr>
            <a:normAutofit/>
          </a:bodyPr>
          <a:lstStyle/>
          <a:p>
            <a:r>
              <a:rPr lang="en-US" sz="3000" b="1" dirty="0">
                <a:latin typeface="Corbel" panose="020B0503020204020204" pitchFamily="34" charset="0"/>
              </a:rPr>
              <a:t>Homeownership policy</a:t>
            </a:r>
          </a:p>
        </p:txBody>
      </p:sp>
      <p:graphicFrame>
        <p:nvGraphicFramePr>
          <p:cNvPr id="4" name="Content Placeholder 3"/>
          <p:cNvGraphicFramePr>
            <a:graphicFrameLocks noGrp="1"/>
          </p:cNvGraphicFramePr>
          <p:nvPr>
            <p:ph idx="1"/>
            <p:extLst/>
          </p:nvPr>
        </p:nvGraphicFramePr>
        <p:xfrm>
          <a:off x="1642227" y="2457450"/>
          <a:ext cx="5838073" cy="2796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95587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990" y="1124413"/>
            <a:ext cx="5915025" cy="994172"/>
          </a:xfrm>
        </p:spPr>
        <p:txBody>
          <a:bodyPr>
            <a:normAutofit/>
          </a:bodyPr>
          <a:lstStyle/>
          <a:p>
            <a:r>
              <a:rPr lang="en-US" sz="3000" b="1" dirty="0">
                <a:latin typeface="Corbel" panose="020B0503020204020204" pitchFamily="34" charset="0"/>
              </a:rPr>
              <a:t>Massachusetts Homeownership</a:t>
            </a:r>
            <a:br>
              <a:rPr lang="en-US" sz="3000" b="1" dirty="0">
                <a:latin typeface="Corbel" panose="020B0503020204020204" pitchFamily="34" charset="0"/>
              </a:rPr>
            </a:br>
            <a:r>
              <a:rPr lang="en-US" sz="2100" b="1" dirty="0">
                <a:latin typeface="Corbel" panose="020B0503020204020204" pitchFamily="34" charset="0"/>
              </a:rPr>
              <a:t>Racial gap = </a:t>
            </a:r>
            <a:r>
              <a:rPr lang="en-US" sz="2100" b="1" dirty="0">
                <a:latin typeface="Corbel" panose="020B0503020204020204" pitchFamily="34" charset="0"/>
              </a:rPr>
              <a:t>49</a:t>
            </a:r>
            <a:r>
              <a:rPr lang="en-US" sz="2100" b="1" baseline="30000" dirty="0">
                <a:latin typeface="Corbel" panose="020B0503020204020204" pitchFamily="34" charset="0"/>
              </a:rPr>
              <a:t>th</a:t>
            </a:r>
            <a:r>
              <a:rPr lang="en-US" sz="2100" b="1" dirty="0">
                <a:latin typeface="Corbel" panose="020B0503020204020204" pitchFamily="34" charset="0"/>
              </a:rPr>
              <a:t> </a:t>
            </a:r>
            <a:r>
              <a:rPr lang="en-US" sz="2100" b="1" dirty="0">
                <a:latin typeface="Corbel" panose="020B0503020204020204" pitchFamily="34" charset="0"/>
              </a:rPr>
              <a:t>in nation</a:t>
            </a:r>
          </a:p>
        </p:txBody>
      </p:sp>
      <p:graphicFrame>
        <p:nvGraphicFramePr>
          <p:cNvPr id="11" name="Diagram 10"/>
          <p:cNvGraphicFramePr/>
          <p:nvPr>
            <p:extLst/>
          </p:nvPr>
        </p:nvGraphicFramePr>
        <p:xfrm>
          <a:off x="1677402" y="2448785"/>
          <a:ext cx="5663198" cy="31367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167396" y="5585494"/>
            <a:ext cx="3020011" cy="415498"/>
          </a:xfrm>
          <a:prstGeom prst="rect">
            <a:avLst/>
          </a:prstGeom>
          <a:noFill/>
        </p:spPr>
        <p:txBody>
          <a:bodyPr wrap="square" rtlCol="0">
            <a:spAutoFit/>
          </a:bodyPr>
          <a:lstStyle/>
          <a:p>
            <a:pPr defTabSz="342900"/>
            <a:r>
              <a:rPr lang="en-US" sz="1050" i="1" dirty="0">
                <a:solidFill>
                  <a:prstClr val="black"/>
                </a:solidFill>
                <a:latin typeface="Calibri" panose="020F0502020204030204" pitchFamily="34" charset="0"/>
                <a:hlinkClick r:id="rId7"/>
              </a:rPr>
              <a:t>www.scorecard.prosperitynow.org/2016</a:t>
            </a:r>
            <a:endParaRPr lang="en-US" sz="1050" dirty="0">
              <a:solidFill>
                <a:prstClr val="black"/>
              </a:solidFill>
              <a:latin typeface="Calibri" panose="020F0502020204030204" pitchFamily="34" charset="0"/>
            </a:endParaRPr>
          </a:p>
          <a:p>
            <a:pPr defTabSz="342900"/>
            <a:r>
              <a:rPr lang="en-US" sz="1050" dirty="0">
                <a:solidFill>
                  <a:prstClr val="black"/>
                </a:solidFill>
                <a:latin typeface="Calibri" panose="020F0502020204030204" pitchFamily="34" charset="0"/>
              </a:rPr>
              <a:t> </a:t>
            </a:r>
          </a:p>
        </p:txBody>
      </p:sp>
    </p:spTree>
    <p:extLst>
      <p:ext uri="{BB962C8B-B14F-4D97-AF65-F5344CB8AC3E}">
        <p14:creationId xmlns:p14="http://schemas.microsoft.com/office/powerpoint/2010/main" val="42861449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809" y="1129381"/>
            <a:ext cx="5915025" cy="994172"/>
          </a:xfrm>
        </p:spPr>
        <p:txBody>
          <a:bodyPr>
            <a:normAutofit/>
          </a:bodyPr>
          <a:lstStyle/>
          <a:p>
            <a:r>
              <a:rPr lang="en-US" sz="3000" b="1" dirty="0">
                <a:latin typeface="Corbel" panose="020B0503020204020204" pitchFamily="34" charset="0"/>
              </a:rPr>
              <a:t>The Consequences are REAL</a:t>
            </a:r>
            <a:endParaRPr lang="en-US" sz="3000" b="1" dirty="0">
              <a:latin typeface="Corbel" panose="020B0503020204020204" pitchFamily="34" charset="0"/>
            </a:endParaRPr>
          </a:p>
        </p:txBody>
      </p:sp>
      <p:sp>
        <p:nvSpPr>
          <p:cNvPr id="3" name="Content Placeholder 2"/>
          <p:cNvSpPr>
            <a:spLocks noGrp="1"/>
          </p:cNvSpPr>
          <p:nvPr>
            <p:ph idx="1"/>
          </p:nvPr>
        </p:nvSpPr>
        <p:spPr>
          <a:xfrm>
            <a:off x="1602243" y="2368674"/>
            <a:ext cx="6178968" cy="2866024"/>
          </a:xfrm>
          <a:solidFill>
            <a:schemeClr val="accent4">
              <a:lumMod val="20000"/>
              <a:lumOff val="80000"/>
            </a:schemeClr>
          </a:solidFill>
        </p:spPr>
        <p:txBody>
          <a:bodyPr>
            <a:normAutofit/>
          </a:bodyPr>
          <a:lstStyle/>
          <a:p>
            <a:r>
              <a:rPr lang="en-US" sz="2400" dirty="0"/>
              <a:t>Takes 8 more years for A-A household to buy</a:t>
            </a:r>
          </a:p>
          <a:p>
            <a:pPr lvl="1">
              <a:spcAft>
                <a:spcPts val="900"/>
              </a:spcAft>
            </a:pPr>
            <a:r>
              <a:rPr lang="en-US" sz="2100" dirty="0"/>
              <a:t>Lower incomes and less inheritance</a:t>
            </a:r>
          </a:p>
          <a:p>
            <a:pPr>
              <a:spcAft>
                <a:spcPts val="900"/>
              </a:spcAft>
            </a:pPr>
            <a:r>
              <a:rPr lang="en-US" sz="2400" dirty="0"/>
              <a:t>Slower to accumulate equity</a:t>
            </a:r>
          </a:p>
          <a:p>
            <a:r>
              <a:rPr lang="en-US" sz="2400" dirty="0"/>
              <a:t>More wealth in home</a:t>
            </a:r>
          </a:p>
          <a:p>
            <a:pPr lvl="1">
              <a:spcAft>
                <a:spcPts val="900"/>
              </a:spcAft>
            </a:pPr>
            <a:r>
              <a:rPr lang="en-US" sz="2100" dirty="0"/>
              <a:t>53% Black vs 39% White</a:t>
            </a:r>
          </a:p>
          <a:p>
            <a:r>
              <a:rPr lang="en-US" sz="2400" dirty="0"/>
              <a:t>Greater impact from housing market volatility</a:t>
            </a:r>
          </a:p>
        </p:txBody>
      </p:sp>
      <p:sp>
        <p:nvSpPr>
          <p:cNvPr id="4" name="TextBox 3"/>
          <p:cNvSpPr txBox="1"/>
          <p:nvPr/>
        </p:nvSpPr>
        <p:spPr>
          <a:xfrm>
            <a:off x="322612" y="5503484"/>
            <a:ext cx="8059388" cy="253916"/>
          </a:xfrm>
          <a:prstGeom prst="rect">
            <a:avLst/>
          </a:prstGeom>
          <a:noFill/>
        </p:spPr>
        <p:txBody>
          <a:bodyPr wrap="square" rtlCol="0">
            <a:spAutoFit/>
          </a:bodyPr>
          <a:lstStyle/>
          <a:p>
            <a:pPr defTabSz="342900"/>
            <a:r>
              <a:rPr lang="en-US" sz="1050" dirty="0">
                <a:solidFill>
                  <a:prstClr val="black"/>
                </a:solidFill>
              </a:rPr>
              <a:t>Brandeis Institute on Assets &amp; Social Policy, “The Roots of the Widening Racial Wealth Gap: Explaining the Black-White Economic Divide,” 2013. </a:t>
            </a:r>
          </a:p>
        </p:txBody>
      </p:sp>
    </p:spTree>
    <p:extLst>
      <p:ext uri="{BB962C8B-B14F-4D97-AF65-F5344CB8AC3E}">
        <p14:creationId xmlns:p14="http://schemas.microsoft.com/office/powerpoint/2010/main" val="2187283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6800" y="762000"/>
            <a:ext cx="3505200" cy="1200329"/>
          </a:xfrm>
          <a:prstGeom prst="rect">
            <a:avLst/>
          </a:prstGeom>
          <a:noFill/>
        </p:spPr>
        <p:txBody>
          <a:bodyPr wrap="square" rtlCol="0">
            <a:spAutoFit/>
          </a:bodyPr>
          <a:lstStyle/>
          <a:p>
            <a:pPr algn="ctr"/>
            <a:r>
              <a:rPr lang="en-US" sz="3600" dirty="0" smtClean="0">
                <a:solidFill>
                  <a:schemeClr val="tx2"/>
                </a:solidFill>
              </a:rPr>
              <a:t>Transforming Tysons, VA</a:t>
            </a:r>
          </a:p>
        </p:txBody>
      </p:sp>
      <p:sp>
        <p:nvSpPr>
          <p:cNvPr id="5" name="TextBox 4"/>
          <p:cNvSpPr txBox="1"/>
          <p:nvPr/>
        </p:nvSpPr>
        <p:spPr>
          <a:xfrm>
            <a:off x="4933950" y="2728179"/>
            <a:ext cx="3581400" cy="2862322"/>
          </a:xfrm>
          <a:prstGeom prst="rect">
            <a:avLst/>
          </a:prstGeom>
          <a:noFill/>
        </p:spPr>
        <p:txBody>
          <a:bodyPr wrap="square" rtlCol="0">
            <a:spAutoFit/>
          </a:bodyPr>
          <a:lstStyle/>
          <a:p>
            <a:r>
              <a:rPr lang="en-US" dirty="0" smtClean="0">
                <a:solidFill>
                  <a:schemeClr val="tx2"/>
                </a:solidFill>
              </a:rPr>
              <a:t>“By 2050, Tysons will be transformed into a walkable, sustainable, urban center that will be home to up to 100,000 residents and 200,000 jobs. Tysons is envisioned to become a 24-hour urban center where people live, work and play; where people are engaged with their surroundings; and, where people want to be.”</a:t>
            </a:r>
            <a:endParaRPr lang="en-US" dirty="0">
              <a:solidFill>
                <a:schemeClr val="tx2"/>
              </a:solidFill>
            </a:endParaRPr>
          </a:p>
        </p:txBody>
      </p:sp>
      <p:sp>
        <p:nvSpPr>
          <p:cNvPr id="6" name="TextBox 5"/>
          <p:cNvSpPr txBox="1"/>
          <p:nvPr/>
        </p:nvSpPr>
        <p:spPr>
          <a:xfrm>
            <a:off x="283063" y="3213632"/>
            <a:ext cx="914400" cy="276999"/>
          </a:xfrm>
          <a:prstGeom prst="rect">
            <a:avLst/>
          </a:prstGeom>
          <a:noFill/>
        </p:spPr>
        <p:txBody>
          <a:bodyPr wrap="square" rtlCol="0">
            <a:spAutoFit/>
          </a:bodyPr>
          <a:lstStyle/>
          <a:p>
            <a:r>
              <a:rPr lang="en-US" sz="1200" dirty="0" smtClean="0">
                <a:solidFill>
                  <a:schemeClr val="tx2"/>
                </a:solidFill>
              </a:rPr>
              <a:t>Circa 1935</a:t>
            </a:r>
            <a:endParaRPr lang="en-US" sz="1200" dirty="0">
              <a:solidFill>
                <a:schemeClr val="tx2"/>
              </a:solidFill>
            </a:endParaRPr>
          </a:p>
        </p:txBody>
      </p:sp>
      <p:sp>
        <p:nvSpPr>
          <p:cNvPr id="2" name="Slide Number Placeholder 1"/>
          <p:cNvSpPr>
            <a:spLocks noGrp="1"/>
          </p:cNvSpPr>
          <p:nvPr>
            <p:ph type="sldNum" sz="quarter" idx="12"/>
          </p:nvPr>
        </p:nvSpPr>
        <p:spPr/>
        <p:txBody>
          <a:bodyPr/>
          <a:lstStyle/>
          <a:p>
            <a:fld id="{F5E504DD-07C7-48FE-9B79-0830083CE731}" type="slidenum">
              <a:rPr lang="en-US" smtClean="0"/>
              <a:pPr/>
              <a:t>5</a:t>
            </a:fld>
            <a:endParaRPr lang="en-US"/>
          </a:p>
        </p:txBody>
      </p:sp>
      <p:pic>
        <p:nvPicPr>
          <p:cNvPr id="1028" name="Picture 4" descr="https://www.washingtonian.com/wp-content/uploads/2015/03/2015.03.24.tysons1-63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63" y="312851"/>
            <a:ext cx="4234473" cy="2900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063" y="3578824"/>
            <a:ext cx="4292401" cy="2921467"/>
          </a:xfrm>
          <a:prstGeom prst="rect">
            <a:avLst/>
          </a:prstGeom>
        </p:spPr>
      </p:pic>
      <p:sp>
        <p:nvSpPr>
          <p:cNvPr id="12" name="TextBox 11"/>
          <p:cNvSpPr txBox="1"/>
          <p:nvPr/>
        </p:nvSpPr>
        <p:spPr>
          <a:xfrm>
            <a:off x="283063" y="6509845"/>
            <a:ext cx="914400" cy="276999"/>
          </a:xfrm>
          <a:prstGeom prst="rect">
            <a:avLst/>
          </a:prstGeom>
          <a:noFill/>
        </p:spPr>
        <p:txBody>
          <a:bodyPr wrap="square" rtlCol="0">
            <a:spAutoFit/>
          </a:bodyPr>
          <a:lstStyle/>
          <a:p>
            <a:r>
              <a:rPr lang="en-US" sz="1200" dirty="0" smtClean="0">
                <a:solidFill>
                  <a:schemeClr val="tx2"/>
                </a:solidFill>
              </a:rPr>
              <a:t>Proposed</a:t>
            </a:r>
            <a:endParaRPr lang="en-US" sz="1200" dirty="0">
              <a:solidFill>
                <a:schemeClr val="tx2"/>
              </a:solidFill>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6999" y="5955880"/>
            <a:ext cx="695067" cy="724028"/>
          </a:xfrm>
          <a:prstGeom prst="rect">
            <a:avLst/>
          </a:prstGeom>
        </p:spPr>
      </p:pic>
    </p:spTree>
    <p:extLst>
      <p:ext uri="{BB962C8B-B14F-4D97-AF65-F5344CB8AC3E}">
        <p14:creationId xmlns:p14="http://schemas.microsoft.com/office/powerpoint/2010/main" val="39932214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572" y="1101552"/>
            <a:ext cx="5915025" cy="994172"/>
          </a:xfrm>
        </p:spPr>
        <p:txBody>
          <a:bodyPr>
            <a:normAutofit/>
          </a:bodyPr>
          <a:lstStyle/>
          <a:p>
            <a:r>
              <a:rPr lang="en-US" sz="3000" b="1" dirty="0">
                <a:latin typeface="Corbel" panose="020B0503020204020204" pitchFamily="34" charset="0"/>
              </a:rPr>
              <a:t>A Look at Net Worth</a:t>
            </a:r>
          </a:p>
        </p:txBody>
      </p:sp>
      <p:graphicFrame>
        <p:nvGraphicFramePr>
          <p:cNvPr id="4" name="Chart 3"/>
          <p:cNvGraphicFramePr/>
          <p:nvPr>
            <p:extLst/>
          </p:nvPr>
        </p:nvGraphicFramePr>
        <p:xfrm>
          <a:off x="1904751" y="2183488"/>
          <a:ext cx="5390147" cy="318435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30201" y="5543374"/>
            <a:ext cx="8280400" cy="253916"/>
          </a:xfrm>
          <a:prstGeom prst="rect">
            <a:avLst/>
          </a:prstGeom>
          <a:noFill/>
        </p:spPr>
        <p:txBody>
          <a:bodyPr wrap="square" rtlCol="0">
            <a:spAutoFit/>
          </a:bodyPr>
          <a:lstStyle/>
          <a:p>
            <a:pPr defTabSz="342900"/>
            <a:r>
              <a:rPr lang="en-US" sz="1050" dirty="0">
                <a:solidFill>
                  <a:prstClr val="black"/>
                </a:solidFill>
              </a:rPr>
              <a:t>Brandeis Institute on Assets &amp; Social Policy, “The Roots of the Widening Racial Wealth Gap: Explaining the Black-White Economic Divide,” 2013.</a:t>
            </a:r>
          </a:p>
        </p:txBody>
      </p:sp>
    </p:spTree>
    <p:extLst>
      <p:ext uri="{BB962C8B-B14F-4D97-AF65-F5344CB8AC3E}">
        <p14:creationId xmlns:p14="http://schemas.microsoft.com/office/powerpoint/2010/main" val="13157416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689" y="1049547"/>
            <a:ext cx="5915025" cy="899236"/>
          </a:xfrm>
        </p:spPr>
        <p:txBody>
          <a:bodyPr>
            <a:normAutofit/>
          </a:bodyPr>
          <a:lstStyle/>
          <a:p>
            <a:r>
              <a:rPr lang="en-US" sz="3000" b="1" dirty="0">
                <a:latin typeface="Corbel" panose="020B0503020204020204" pitchFamily="34" charset="0"/>
              </a:rPr>
              <a:t>The Color of Wealth in Boston</a:t>
            </a:r>
            <a:br>
              <a:rPr lang="en-US" sz="3000" b="1" dirty="0">
                <a:latin typeface="Corbel" panose="020B0503020204020204" pitchFamily="34" charset="0"/>
              </a:rPr>
            </a:br>
            <a:r>
              <a:rPr lang="en-US" sz="2100" b="1" dirty="0">
                <a:latin typeface="Corbel" panose="020B0503020204020204" pitchFamily="34" charset="0"/>
              </a:rPr>
              <a:t>Federal Reserve Bank of Boston report</a:t>
            </a:r>
          </a:p>
        </p:txBody>
      </p:sp>
      <p:pic>
        <p:nvPicPr>
          <p:cNvPr id="18" name="Picture 17"/>
          <p:cNvPicPr>
            <a:picLocks noChangeAspect="1"/>
          </p:cNvPicPr>
          <p:nvPr/>
        </p:nvPicPr>
        <p:blipFill>
          <a:blip r:embed="rId2"/>
          <a:stretch>
            <a:fillRect/>
          </a:stretch>
        </p:blipFill>
        <p:spPr>
          <a:xfrm>
            <a:off x="1895484" y="1948782"/>
            <a:ext cx="5522987" cy="3834009"/>
          </a:xfrm>
          <a:prstGeom prst="rect">
            <a:avLst/>
          </a:prstGeom>
        </p:spPr>
      </p:pic>
    </p:spTree>
    <p:extLst>
      <p:ext uri="{BB962C8B-B14F-4D97-AF65-F5344CB8AC3E}">
        <p14:creationId xmlns:p14="http://schemas.microsoft.com/office/powerpoint/2010/main" val="23167204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2086097" y="2289174"/>
            <a:ext cx="4586166" cy="2868614"/>
          </a:xfrm>
          <a:prstGeom prst="rect">
            <a:avLst/>
          </a:prstGeom>
          <a:solidFill>
            <a:schemeClr val="bg1">
              <a:lumMod val="95000"/>
            </a:schemeClr>
          </a:solidFill>
        </p:spPr>
        <p:txBody>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34290" indent="0">
              <a:buClr>
                <a:srgbClr val="DF5327"/>
              </a:buClr>
              <a:buNone/>
            </a:pPr>
            <a:r>
              <a:rPr lang="en-US" sz="2100" b="1" dirty="0">
                <a:solidFill>
                  <a:srgbClr val="DF5327"/>
                </a:solidFill>
              </a:rPr>
              <a:t>"Massachusetts has a history of being a welcoming community for absolutely everyone.</a:t>
            </a:r>
            <a:r>
              <a:rPr lang="en-US" sz="2100" dirty="0">
                <a:solidFill>
                  <a:srgbClr val="DF5327"/>
                </a:solidFill>
              </a:rPr>
              <a:t> We have a chance to once again clearly and loudly proclaim that everyone is welcome here in Massachusetts.“</a:t>
            </a:r>
          </a:p>
          <a:p>
            <a:pPr marL="34290" indent="0">
              <a:buClr>
                <a:srgbClr val="DF5327"/>
              </a:buClr>
              <a:buNone/>
            </a:pPr>
            <a:endParaRPr lang="en-US" sz="2100" dirty="0">
              <a:solidFill>
                <a:srgbClr val="DF5327"/>
              </a:solidFill>
            </a:endParaRPr>
          </a:p>
          <a:p>
            <a:pPr marL="34290" indent="0">
              <a:buClr>
                <a:srgbClr val="DF5327"/>
              </a:buClr>
              <a:buNone/>
            </a:pPr>
            <a:r>
              <a:rPr lang="en-US" sz="2100" dirty="0">
                <a:solidFill>
                  <a:srgbClr val="DF5327"/>
                </a:solidFill>
              </a:rPr>
              <a:t>-- MA legislator</a:t>
            </a:r>
          </a:p>
          <a:p>
            <a:pPr>
              <a:buClr>
                <a:srgbClr val="DF5327"/>
              </a:buClr>
            </a:pPr>
            <a:endParaRPr lang="en-US" sz="1650" dirty="0">
              <a:solidFill>
                <a:srgbClr val="DF5327"/>
              </a:solidFill>
            </a:endParaRPr>
          </a:p>
        </p:txBody>
      </p:sp>
    </p:spTree>
    <p:extLst>
      <p:ext uri="{BB962C8B-B14F-4D97-AF65-F5344CB8AC3E}">
        <p14:creationId xmlns:p14="http://schemas.microsoft.com/office/powerpoint/2010/main" val="7728508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6"/>
          <p:cNvSpPr>
            <a:spLocks noGrp="1" noChangeArrowheads="1"/>
          </p:cNvSpPr>
          <p:nvPr>
            <p:ph sz="quarter" idx="10"/>
          </p:nvPr>
        </p:nvSpPr>
        <p:spPr>
          <a:xfrm>
            <a:off x="457200" y="1876425"/>
            <a:ext cx="4114800" cy="3651250"/>
          </a:xfrm>
        </p:spPr>
        <p:txBody>
          <a:bodyPr/>
          <a:lstStyle/>
          <a:p>
            <a:pPr marL="0" indent="0">
              <a:lnSpc>
                <a:spcPct val="100000"/>
              </a:lnSpc>
              <a:spcAft>
                <a:spcPts val="600"/>
              </a:spcAft>
              <a:buFont typeface="Arial" panose="020B0604020202020204" pitchFamily="34" charset="0"/>
              <a:buChar char="•"/>
            </a:pPr>
            <a:r>
              <a:rPr lang="en-US" altLang="en-US" smtClean="0">
                <a:latin typeface="Georgia" panose="02040502050405020303" pitchFamily="18" charset="0"/>
                <a:ea typeface="ＭＳ Ｐゴシック" panose="020B0600070205080204" pitchFamily="34" charset="-128"/>
                <a:cs typeface="Georgia" panose="02040502050405020303" pitchFamily="18" charset="0"/>
              </a:rPr>
              <a:t>Zoning Reforms</a:t>
            </a:r>
          </a:p>
          <a:p>
            <a:pPr marL="687388" lvl="1">
              <a:lnSpc>
                <a:spcPct val="100000"/>
              </a:lnSpc>
              <a:spcAft>
                <a:spcPts val="600"/>
              </a:spcAft>
            </a:pPr>
            <a:r>
              <a:rPr lang="en-US" altLang="en-US" sz="1800">
                <a:latin typeface="Georgia" panose="02040502050405020303" pitchFamily="18" charset="0"/>
                <a:ea typeface="Arial" panose="020B0604020202020204" pitchFamily="34" charset="0"/>
                <a:cs typeface="Georgia" panose="02040502050405020303" pitchFamily="18" charset="0"/>
              </a:rPr>
              <a:t>Housing Choice</a:t>
            </a:r>
          </a:p>
          <a:p>
            <a:pPr marL="687388" lvl="1">
              <a:lnSpc>
                <a:spcPct val="100000"/>
              </a:lnSpc>
              <a:spcAft>
                <a:spcPts val="600"/>
              </a:spcAft>
            </a:pPr>
            <a:r>
              <a:rPr lang="en-US" altLang="en-US" sz="1800">
                <a:latin typeface="Georgia" panose="02040502050405020303" pitchFamily="18" charset="0"/>
                <a:ea typeface="Arial" panose="020B0604020202020204" pitchFamily="34" charset="0"/>
                <a:cs typeface="Georgia" panose="02040502050405020303" pitchFamily="18" charset="0"/>
              </a:rPr>
              <a:t>Housing Production</a:t>
            </a:r>
          </a:p>
          <a:p>
            <a:pPr marL="0" indent="0">
              <a:lnSpc>
                <a:spcPct val="100000"/>
              </a:lnSpc>
              <a:spcAft>
                <a:spcPts val="600"/>
              </a:spcAft>
              <a:buFont typeface="Arial" panose="020B0604020202020204" pitchFamily="34" charset="0"/>
              <a:buChar char="•"/>
            </a:pPr>
            <a:r>
              <a:rPr lang="en-US" altLang="en-US" smtClean="0">
                <a:latin typeface="Georgia" panose="02040502050405020303" pitchFamily="18" charset="0"/>
                <a:ea typeface="ＭＳ Ｐゴシック" panose="020B0600070205080204" pitchFamily="34" charset="-128"/>
                <a:cs typeface="Georgia" panose="02040502050405020303" pitchFamily="18" charset="0"/>
              </a:rPr>
              <a:t>New Revenue for Housing</a:t>
            </a:r>
          </a:p>
          <a:p>
            <a:pPr marL="687388" lvl="1">
              <a:lnSpc>
                <a:spcPct val="100000"/>
              </a:lnSpc>
              <a:spcAft>
                <a:spcPts val="600"/>
              </a:spcAft>
            </a:pPr>
            <a:r>
              <a:rPr lang="en-US" altLang="en-US" sz="1800">
                <a:latin typeface="Georgia" panose="02040502050405020303" pitchFamily="18" charset="0"/>
                <a:ea typeface="Arial" panose="020B0604020202020204" pitchFamily="34" charset="0"/>
                <a:cs typeface="Georgia" panose="02040502050405020303" pitchFamily="18" charset="0"/>
              </a:rPr>
              <a:t>Community Preservation Act</a:t>
            </a:r>
          </a:p>
          <a:p>
            <a:pPr marL="687388" lvl="1">
              <a:lnSpc>
                <a:spcPct val="100000"/>
              </a:lnSpc>
              <a:spcAft>
                <a:spcPts val="600"/>
              </a:spcAft>
            </a:pPr>
            <a:r>
              <a:rPr lang="en-US" altLang="en-US" sz="1800">
                <a:latin typeface="Georgia" panose="02040502050405020303" pitchFamily="18" charset="0"/>
                <a:ea typeface="Arial" panose="020B0604020202020204" pitchFamily="34" charset="0"/>
                <a:cs typeface="Georgia" panose="02040502050405020303" pitchFamily="18" charset="0"/>
              </a:rPr>
              <a:t>Transfer Tax</a:t>
            </a:r>
          </a:p>
          <a:p>
            <a:pPr marL="687388" lvl="1">
              <a:lnSpc>
                <a:spcPct val="100000"/>
              </a:lnSpc>
              <a:spcAft>
                <a:spcPts val="600"/>
              </a:spcAft>
            </a:pPr>
            <a:r>
              <a:rPr lang="en-US" altLang="en-US" sz="1800">
                <a:latin typeface="Georgia" panose="02040502050405020303" pitchFamily="18" charset="0"/>
                <a:ea typeface="Arial" panose="020B0604020202020204" pitchFamily="34" charset="0"/>
                <a:cs typeface="Georgia" panose="02040502050405020303" pitchFamily="18" charset="0"/>
              </a:rPr>
              <a:t>Deeds Excise Fee</a:t>
            </a:r>
          </a:p>
          <a:p>
            <a:pPr marL="0" indent="0">
              <a:lnSpc>
                <a:spcPct val="100000"/>
              </a:lnSpc>
              <a:spcAft>
                <a:spcPts val="600"/>
              </a:spcAft>
              <a:buFont typeface="Arial" panose="020B0604020202020204" pitchFamily="34" charset="0"/>
              <a:buChar char="•"/>
            </a:pPr>
            <a:r>
              <a:rPr lang="en-US" altLang="en-US" smtClean="0">
                <a:latin typeface="Georgia" panose="02040502050405020303" pitchFamily="18" charset="0"/>
                <a:ea typeface="ＭＳ Ｐゴシック" panose="020B0600070205080204" pitchFamily="34" charset="-128"/>
                <a:cs typeface="Georgia" panose="02040502050405020303" pitchFamily="18" charset="0"/>
              </a:rPr>
              <a:t>Fair Housing</a:t>
            </a:r>
          </a:p>
          <a:p>
            <a:pPr marL="687388" lvl="1">
              <a:lnSpc>
                <a:spcPct val="100000"/>
              </a:lnSpc>
              <a:spcAft>
                <a:spcPts val="600"/>
              </a:spcAft>
            </a:pPr>
            <a:r>
              <a:rPr lang="en-US" altLang="en-US" sz="1800">
                <a:latin typeface="Georgia" panose="02040502050405020303" pitchFamily="18" charset="0"/>
                <a:ea typeface="Arial" panose="020B0604020202020204" pitchFamily="34" charset="0"/>
                <a:cs typeface="Georgia" panose="02040502050405020303" pitchFamily="18" charset="0"/>
              </a:rPr>
              <a:t>Eviction Records Sealing</a:t>
            </a:r>
          </a:p>
          <a:p>
            <a:pPr marL="687388" lvl="1">
              <a:lnSpc>
                <a:spcPct val="100000"/>
              </a:lnSpc>
              <a:spcAft>
                <a:spcPts val="600"/>
              </a:spcAft>
            </a:pPr>
            <a:r>
              <a:rPr lang="en-US" altLang="en-US" sz="1800">
                <a:latin typeface="Georgia" panose="02040502050405020303" pitchFamily="18" charset="0"/>
                <a:ea typeface="Arial" panose="020B0604020202020204" pitchFamily="34" charset="0"/>
                <a:cs typeface="Georgia" panose="02040502050405020303" pitchFamily="18" charset="0"/>
              </a:rPr>
              <a:t>Discriminatory Land Use</a:t>
            </a:r>
          </a:p>
          <a:p>
            <a:pPr marL="0" indent="0">
              <a:lnSpc>
                <a:spcPct val="100000"/>
              </a:lnSpc>
              <a:spcAft>
                <a:spcPts val="600"/>
              </a:spcAft>
              <a:buFont typeface="Arial" panose="020B0604020202020204" pitchFamily="34" charset="0"/>
              <a:buChar char="•"/>
            </a:pPr>
            <a:endParaRPr lang="en-US" altLang="en-US" smtClean="0">
              <a:latin typeface="Georgia" panose="02040502050405020303" pitchFamily="18" charset="0"/>
              <a:ea typeface="ＭＳ Ｐゴシック" panose="020B0600070205080204" pitchFamily="34" charset="-128"/>
              <a:cs typeface="Georgia" panose="02040502050405020303" pitchFamily="18" charset="0"/>
            </a:endParaRPr>
          </a:p>
        </p:txBody>
      </p:sp>
      <p:sp>
        <p:nvSpPr>
          <p:cNvPr id="15363" name="Title 2"/>
          <p:cNvSpPr>
            <a:spLocks noGrp="1"/>
          </p:cNvSpPr>
          <p:nvPr>
            <p:ph type="title"/>
          </p:nvPr>
        </p:nvSpPr>
        <p:spPr>
          <a:xfrm>
            <a:off x="457200" y="1109664"/>
            <a:ext cx="8229600" cy="554037"/>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Emerging Housing Legislation</a:t>
            </a:r>
          </a:p>
        </p:txBody>
      </p:sp>
      <p:sp>
        <p:nvSpPr>
          <p:cNvPr id="4" name="Content Placeholder 6">
            <a:extLst>
              <a:ext uri="{FF2B5EF4-FFF2-40B4-BE49-F238E27FC236}">
                <a16:creationId xmlns="" xmlns:a16="http://schemas.microsoft.com/office/drawing/2014/main" id="{04FCB987-D3EB-4C85-AE6C-BA9AC7CD12B9}"/>
              </a:ext>
            </a:extLst>
          </p:cNvPr>
          <p:cNvSpPr txBox="1">
            <a:spLocks/>
          </p:cNvSpPr>
          <p:nvPr/>
        </p:nvSpPr>
        <p:spPr bwMode="black">
          <a:xfrm>
            <a:off x="4894263" y="1876425"/>
            <a:ext cx="4119562" cy="3651250"/>
          </a:xfrm>
          <a:prstGeom prst="rect">
            <a:avLst/>
          </a:prstGeom>
          <a:noFill/>
          <a:ln>
            <a:noFill/>
          </a:ln>
          <a:extLst>
            <a:ext uri="{909E8E84-426E-40dd-AFC4-6F175D3DCCD1}"/>
            <a:ext uri="{91240B29-F687-4f45-9708-019B960494DF}"/>
            <a:ext uri="{FAA26D3D-D897-4be2-8F04-BA451C77F1D7}"/>
          </a:extLst>
        </p:spPr>
        <p:txBody>
          <a:bodyPr lIns="0" tIns="0" rIns="0" bIns="0"/>
          <a:lstStyle>
            <a:lvl1pPr marL="342900" indent="-342900" algn="l" defTabSz="457200" rtl="0" eaLnBrk="0" fontAlgn="base" hangingPunct="0">
              <a:lnSpc>
                <a:spcPct val="120000"/>
              </a:lnSpc>
              <a:spcBef>
                <a:spcPct val="0"/>
              </a:spcBef>
              <a:spcAft>
                <a:spcPts val="138"/>
              </a:spcAft>
              <a:buSzPct val="100000"/>
              <a:buFont typeface="Arial" panose="020B0604020202020204" pitchFamily="34" charset="0"/>
              <a:defRPr sz="2000" kern="1200">
                <a:solidFill>
                  <a:schemeClr val="tx1"/>
                </a:solidFill>
                <a:latin typeface="Georgia"/>
                <a:ea typeface="ＭＳ Ｐゴシック" charset="0"/>
                <a:cs typeface="Georgia"/>
              </a:defRPr>
            </a:lvl1pPr>
            <a:lvl2pPr marL="228600" indent="-228600" algn="l" defTabSz="430213" rtl="0" eaLnBrk="0" fontAlgn="base" hangingPunct="0">
              <a:lnSpc>
                <a:spcPct val="120000"/>
              </a:lnSpc>
              <a:spcBef>
                <a:spcPct val="0"/>
              </a:spcBef>
              <a:spcAft>
                <a:spcPts val="138"/>
              </a:spcAft>
              <a:buClr>
                <a:srgbClr val="993399"/>
              </a:buClr>
              <a:buSzPct val="100000"/>
              <a:buFont typeface="Arial" panose="020B0604020202020204" pitchFamily="34" charset="0"/>
              <a:buChar char="•"/>
              <a:defRPr sz="1700" kern="1200">
                <a:solidFill>
                  <a:schemeClr val="tx1"/>
                </a:solidFill>
                <a:latin typeface="Georgia"/>
                <a:ea typeface="Arial" charset="0"/>
                <a:cs typeface="Georgia"/>
              </a:defRPr>
            </a:lvl2pPr>
            <a:lvl3pPr marL="685800" indent="-228600" algn="l" defTabSz="457200" rtl="0" eaLnBrk="0" fontAlgn="base" hangingPunct="0">
              <a:lnSpc>
                <a:spcPct val="120000"/>
              </a:lnSpc>
              <a:spcBef>
                <a:spcPct val="0"/>
              </a:spcBef>
              <a:spcAft>
                <a:spcPts val="138"/>
              </a:spcAft>
              <a:buClr>
                <a:srgbClr val="006666"/>
              </a:buClr>
              <a:buFont typeface="Lucida Grande"/>
              <a:buChar char="-"/>
              <a:defRPr sz="1600" kern="1200" spc="0" baseline="0">
                <a:solidFill>
                  <a:schemeClr val="tx1"/>
                </a:solidFill>
                <a:latin typeface="Georgia"/>
                <a:ea typeface="Arial" charset="0"/>
                <a:cs typeface="Georgia"/>
              </a:defRPr>
            </a:lvl3pPr>
            <a:lvl4pPr marL="685800" indent="0" algn="l" defTabSz="457200" rtl="0" eaLnBrk="0" fontAlgn="base" hangingPunct="0">
              <a:lnSpc>
                <a:spcPct val="120000"/>
              </a:lnSpc>
              <a:spcBef>
                <a:spcPct val="0"/>
              </a:spcBef>
              <a:spcAft>
                <a:spcPts val="138"/>
              </a:spcAft>
              <a:buClr>
                <a:srgbClr val="006666"/>
              </a:buClr>
              <a:buSzPct val="70000"/>
              <a:buFontTx/>
              <a:buNone/>
              <a:defRPr lang="en-US" sz="1100" kern="0" cap="all" spc="150">
                <a:solidFill>
                  <a:schemeClr val="tx1"/>
                </a:solidFill>
                <a:latin typeface="Verdana"/>
                <a:ea typeface="Arial" charset="0"/>
                <a:cs typeface="Verdana"/>
              </a:defRPr>
            </a:lvl4pPr>
            <a:lvl5pPr marL="685800" algn="l" defTabSz="457200" rtl="0" eaLnBrk="0" fontAlgn="base" hangingPunct="0">
              <a:lnSpc>
                <a:spcPct val="120000"/>
              </a:lnSpc>
              <a:spcBef>
                <a:spcPct val="0"/>
              </a:spcBef>
              <a:spcAft>
                <a:spcPts val="138"/>
              </a:spcAft>
              <a:buClr>
                <a:srgbClr val="7F7F7F"/>
              </a:buClr>
              <a:buFont typeface="Arial" panose="020B0604020202020204" pitchFamily="34" charset="0"/>
              <a:defRPr sz="1100" kern="1200" cap="all" spc="150">
                <a:solidFill>
                  <a:schemeClr val="tx1"/>
                </a:solidFill>
                <a:latin typeface="Verdana"/>
                <a:ea typeface="Arial" charset="0"/>
                <a:cs typeface="Verdana"/>
              </a:defRPr>
            </a:lvl5pPr>
            <a:lvl6pPr marL="2286000" indent="0" algn="l" defTabSz="457200" rtl="0" eaLnBrk="1" latinLnBrk="0" hangingPunct="1">
              <a:lnSpc>
                <a:spcPts val="2500"/>
              </a:lnSpc>
              <a:spcBef>
                <a:spcPct val="20000"/>
              </a:spcBef>
              <a:buFont typeface="Arial"/>
              <a:buNone/>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Aft>
                <a:spcPts val="600"/>
              </a:spcAft>
              <a:buFont typeface="Arial" panose="020B0604020202020204" pitchFamily="34" charset="0"/>
              <a:buChar char="•"/>
              <a:defRPr/>
            </a:pPr>
            <a:r>
              <a:rPr lang="en-US" altLang="en-US" dirty="0">
                <a:solidFill>
                  <a:prstClr val="black"/>
                </a:solidFill>
                <a:latin typeface="Georgia" panose="02040502050405020303" pitchFamily="18" charset="0"/>
                <a:ea typeface="ＭＳ Ｐゴシック" panose="020B0600070205080204" pitchFamily="34" charset="-128"/>
                <a:cs typeface="Georgia" panose="02040502050405020303" pitchFamily="18" charset="0"/>
              </a:rPr>
              <a:t>Anti-Displacement</a:t>
            </a:r>
          </a:p>
          <a:p>
            <a:pPr marL="687388" lvl="1">
              <a:lnSpc>
                <a:spcPct val="100000"/>
              </a:lnSpc>
              <a:spcAft>
                <a:spcPts val="600"/>
              </a:spcAft>
              <a:defRPr/>
            </a:pPr>
            <a:r>
              <a:rPr lang="en-US" altLang="en-US" sz="1800" dirty="0">
                <a:solidFill>
                  <a:prstClr val="black"/>
                </a:solidFill>
                <a:latin typeface="Georgia" panose="02040502050405020303" pitchFamily="18" charset="0"/>
                <a:ea typeface="Arial" panose="020B0604020202020204" pitchFamily="34" charset="0"/>
                <a:cs typeface="Georgia" panose="02040502050405020303" pitchFamily="18" charset="0"/>
              </a:rPr>
              <a:t>Right to Counsel</a:t>
            </a:r>
          </a:p>
          <a:p>
            <a:pPr marL="687388" lvl="1">
              <a:lnSpc>
                <a:spcPct val="100000"/>
              </a:lnSpc>
              <a:spcAft>
                <a:spcPts val="600"/>
              </a:spcAft>
              <a:defRPr/>
            </a:pPr>
            <a:r>
              <a:rPr lang="en-US" altLang="en-US" sz="1800" dirty="0">
                <a:solidFill>
                  <a:prstClr val="black"/>
                </a:solidFill>
                <a:latin typeface="Georgia" panose="02040502050405020303" pitchFamily="18" charset="0"/>
                <a:ea typeface="Arial" panose="020B0604020202020204" pitchFamily="34" charset="0"/>
                <a:cs typeface="Georgia" panose="02040502050405020303" pitchFamily="18" charset="0"/>
              </a:rPr>
              <a:t>Tenant Opportunity to Purchase</a:t>
            </a:r>
          </a:p>
          <a:p>
            <a:pPr marL="687388" lvl="1">
              <a:lnSpc>
                <a:spcPct val="100000"/>
              </a:lnSpc>
              <a:spcAft>
                <a:spcPts val="600"/>
              </a:spcAft>
              <a:defRPr/>
            </a:pPr>
            <a:r>
              <a:rPr lang="en-US" altLang="en-US" sz="1800" dirty="0">
                <a:solidFill>
                  <a:prstClr val="black"/>
                </a:solidFill>
                <a:latin typeface="Georgia" panose="02040502050405020303" pitchFamily="18" charset="0"/>
                <a:ea typeface="Arial" panose="020B0604020202020204" pitchFamily="34" charset="0"/>
                <a:cs typeface="Georgia" panose="02040502050405020303" pitchFamily="18" charset="0"/>
              </a:rPr>
              <a:t>Rent Control</a:t>
            </a:r>
          </a:p>
          <a:p>
            <a:pPr marL="0" indent="0">
              <a:lnSpc>
                <a:spcPct val="100000"/>
              </a:lnSpc>
              <a:spcAft>
                <a:spcPts val="600"/>
              </a:spcAft>
              <a:buFont typeface="Arial" panose="020B0604020202020204" pitchFamily="34" charset="0"/>
              <a:buChar char="•"/>
              <a:defRPr/>
            </a:pPr>
            <a:r>
              <a:rPr lang="en-US" altLang="en-US" dirty="0">
                <a:solidFill>
                  <a:prstClr val="black"/>
                </a:solidFill>
                <a:latin typeface="Georgia" panose="02040502050405020303" pitchFamily="18" charset="0"/>
                <a:ea typeface="ＭＳ Ｐゴシック" panose="020B0600070205080204" pitchFamily="34" charset="-128"/>
                <a:cs typeface="Georgia" panose="02040502050405020303" pitchFamily="18" charset="0"/>
              </a:rPr>
              <a:t>Housing Quality</a:t>
            </a:r>
          </a:p>
          <a:p>
            <a:pPr marL="685800" lvl="1">
              <a:lnSpc>
                <a:spcPct val="100000"/>
              </a:lnSpc>
              <a:spcAft>
                <a:spcPts val="600"/>
              </a:spcAft>
              <a:defRPr/>
            </a:pPr>
            <a:r>
              <a:rPr lang="en-US" altLang="en-US" sz="1800" dirty="0">
                <a:solidFill>
                  <a:prstClr val="black"/>
                </a:solidFill>
                <a:latin typeface="Georgia" panose="02040502050405020303" pitchFamily="18" charset="0"/>
              </a:rPr>
              <a:t>Neighborhood Stabilization</a:t>
            </a:r>
          </a:p>
        </p:txBody>
      </p:sp>
    </p:spTree>
    <p:extLst>
      <p:ext uri="{BB962C8B-B14F-4D97-AF65-F5344CB8AC3E}">
        <p14:creationId xmlns:p14="http://schemas.microsoft.com/office/powerpoint/2010/main" val="217018867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p:cNvSpPr>
            <a:spLocks noGrp="1"/>
          </p:cNvSpPr>
          <p:nvPr>
            <p:ph type="title"/>
          </p:nvPr>
        </p:nvSpPr>
        <p:spPr>
          <a:xfrm>
            <a:off x="239713" y="1106488"/>
            <a:ext cx="6172200" cy="58420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Housing Choice </a:t>
            </a:r>
            <a:r>
              <a:rPr lang="en-US" altLang="en-US" sz="2400">
                <a:latin typeface="Georgia" panose="02040502050405020303" pitchFamily="18" charset="0"/>
                <a:ea typeface="ＭＳ Ｐゴシック" panose="020B0600070205080204" pitchFamily="34" charset="-128"/>
                <a:cs typeface="Georgia" panose="02040502050405020303" pitchFamily="18" charset="0"/>
              </a:rPr>
              <a:t>(H.3507)</a:t>
            </a:r>
          </a:p>
        </p:txBody>
      </p:sp>
      <p:sp>
        <p:nvSpPr>
          <p:cNvPr id="16387" name="Content Placeholder 7"/>
          <p:cNvSpPr>
            <a:spLocks noGrp="1" noChangeArrowheads="1"/>
          </p:cNvSpPr>
          <p:nvPr>
            <p:ph sz="quarter" idx="12"/>
          </p:nvPr>
        </p:nvSpPr>
        <p:spPr>
          <a:xfrm>
            <a:off x="250825" y="1812926"/>
            <a:ext cx="8642350" cy="790575"/>
          </a:xfrm>
        </p:spPr>
        <p:txBody>
          <a:bodyPr/>
          <a:lstStyle/>
          <a:p>
            <a:pPr marL="1588" indent="0"/>
            <a:r>
              <a:rPr lang="en-US" altLang="en-US" sz="1800">
                <a:latin typeface="Georgia" panose="02040502050405020303" pitchFamily="18" charset="0"/>
                <a:ea typeface="ＭＳ Ｐゴシック" panose="020B0600070205080204" pitchFamily="34" charset="-128"/>
                <a:cs typeface="Georgia" panose="02040502050405020303" pitchFamily="18" charset="0"/>
              </a:rPr>
              <a:t>Governor Baker’s bill would change state law to reduce the required vote from a 2/3</a:t>
            </a:r>
            <a:r>
              <a:rPr lang="en-US" altLang="en-US" sz="1800" baseline="30000">
                <a:latin typeface="Georgia" panose="02040502050405020303" pitchFamily="18" charset="0"/>
                <a:ea typeface="ＭＳ Ｐゴシック" panose="020B0600070205080204" pitchFamily="34" charset="-128"/>
                <a:cs typeface="Georgia" panose="02040502050405020303" pitchFamily="18" charset="0"/>
              </a:rPr>
              <a:t>rds</a:t>
            </a:r>
            <a:r>
              <a:rPr lang="en-US" altLang="en-US" sz="1800">
                <a:latin typeface="Georgia" panose="02040502050405020303" pitchFamily="18" charset="0"/>
                <a:ea typeface="ＭＳ Ｐゴシック" panose="020B0600070205080204" pitchFamily="34" charset="-128"/>
                <a:cs typeface="Georgia" panose="02040502050405020303" pitchFamily="18" charset="0"/>
              </a:rPr>
              <a:t> supermajority to a simple majority for certain smart growth zoning changes: </a:t>
            </a:r>
          </a:p>
        </p:txBody>
      </p:sp>
      <p:sp>
        <p:nvSpPr>
          <p:cNvPr id="16388" name="Rectangle 2"/>
          <p:cNvSpPr>
            <a:spLocks noChangeArrowheads="1"/>
          </p:cNvSpPr>
          <p:nvPr/>
        </p:nvSpPr>
        <p:spPr bwMode="auto">
          <a:xfrm>
            <a:off x="239713" y="2611438"/>
            <a:ext cx="7586662" cy="298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322263">
              <a:defRPr sz="2400">
                <a:solidFill>
                  <a:schemeClr val="tx1"/>
                </a:solidFill>
                <a:latin typeface="Arial" panose="020B0604020202020204" pitchFamily="34" charset="0"/>
                <a:ea typeface="ＭＳ Ｐゴシック" panose="020B0600070205080204" pitchFamily="34" charset="-128"/>
              </a:defRPr>
            </a:lvl1pPr>
            <a:lvl2pPr marL="117475" indent="-111125" defTabSz="322263">
              <a:defRPr sz="2400">
                <a:solidFill>
                  <a:schemeClr val="tx1"/>
                </a:solidFill>
                <a:latin typeface="Arial" panose="020B0604020202020204" pitchFamily="34" charset="0"/>
                <a:ea typeface="ＭＳ Ｐゴシック" panose="020B0600070205080204" pitchFamily="34" charset="-128"/>
              </a:defRPr>
            </a:lvl2pPr>
            <a:lvl3pPr marL="1143000" indent="-228600" defTabSz="322263">
              <a:defRPr sz="2400">
                <a:solidFill>
                  <a:schemeClr val="tx1"/>
                </a:solidFill>
                <a:latin typeface="Arial" panose="020B0604020202020204" pitchFamily="34" charset="0"/>
                <a:ea typeface="ＭＳ Ｐゴシック" panose="020B0600070205080204" pitchFamily="34" charset="-128"/>
              </a:defRPr>
            </a:lvl3pPr>
            <a:lvl4pPr marL="1600200" indent="-228600" defTabSz="322263">
              <a:defRPr sz="2400">
                <a:solidFill>
                  <a:schemeClr val="tx1"/>
                </a:solidFill>
                <a:latin typeface="Arial" panose="020B0604020202020204" pitchFamily="34" charset="0"/>
                <a:ea typeface="ＭＳ Ｐゴシック" panose="020B0600070205080204" pitchFamily="34" charset="-128"/>
              </a:defRPr>
            </a:lvl4pPr>
            <a:lvl5pPr marL="2057400" indent="-228600" defTabSz="322263">
              <a:defRPr sz="2400">
                <a:solidFill>
                  <a:schemeClr val="tx1"/>
                </a:solidFill>
                <a:latin typeface="Arial" panose="020B0604020202020204" pitchFamily="34" charset="0"/>
                <a:ea typeface="ＭＳ Ｐゴシック" panose="020B0600070205080204" pitchFamily="34" charset="-128"/>
              </a:defRPr>
            </a:lvl5pPr>
            <a:lvl6pPr marL="25146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Adopting mixed-use, multi-family, &amp; 40R zoning in town centers &amp; near transit</a:t>
            </a:r>
          </a:p>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Adopting cluster zoning</a:t>
            </a:r>
          </a:p>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Reducing parking &amp; dimensional requirements, such as minimum lot sizes</a:t>
            </a:r>
          </a:p>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Allowing transfer of development rights</a:t>
            </a:r>
          </a:p>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Allowing accessory dwelling units (ADUs)</a:t>
            </a:r>
            <a:endParaRPr lang="en-US" altLang="en-US" sz="1700" i="1">
              <a:solidFill>
                <a:srgbClr val="000000"/>
              </a:solidFill>
              <a:latin typeface="Georgia" panose="02040502050405020303" pitchFamily="18" charset="0"/>
            </a:endParaRPr>
          </a:p>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Adopting special permits for mixed-use or transit-oriented affordable housing developments</a:t>
            </a:r>
          </a:p>
        </p:txBody>
      </p:sp>
    </p:spTree>
    <p:extLst>
      <p:ext uri="{BB962C8B-B14F-4D97-AF65-F5344CB8AC3E}">
        <p14:creationId xmlns:p14="http://schemas.microsoft.com/office/powerpoint/2010/main" val="402106577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noGrp="1"/>
          </p:cNvSpPr>
          <p:nvPr>
            <p:ph type="title"/>
          </p:nvPr>
        </p:nvSpPr>
        <p:spPr>
          <a:xfrm>
            <a:off x="239713" y="1106488"/>
            <a:ext cx="8559800" cy="58420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Housing Production Bill </a:t>
            </a:r>
            <a:r>
              <a:rPr lang="en-US" altLang="en-US" sz="2400">
                <a:latin typeface="Georgia" panose="02040502050405020303" pitchFamily="18" charset="0"/>
                <a:ea typeface="ＭＳ Ｐゴシック" panose="020B0600070205080204" pitchFamily="34" charset="-128"/>
                <a:cs typeface="Georgia" panose="02040502050405020303" pitchFamily="18" charset="0"/>
              </a:rPr>
              <a:t>(H.1288 &amp; S.775)</a:t>
            </a:r>
            <a:endParaRPr lang="en-US" altLang="en-US" smtClean="0">
              <a:latin typeface="Georgia" panose="02040502050405020303" pitchFamily="18" charset="0"/>
              <a:ea typeface="ＭＳ Ｐゴシック" panose="020B0600070205080204" pitchFamily="34" charset="-128"/>
              <a:cs typeface="Georgia" panose="02040502050405020303" pitchFamily="18" charset="0"/>
            </a:endParaRPr>
          </a:p>
        </p:txBody>
      </p:sp>
      <p:sp>
        <p:nvSpPr>
          <p:cNvPr id="18435" name="Content Placeholder 7"/>
          <p:cNvSpPr>
            <a:spLocks noGrp="1" noChangeArrowheads="1"/>
          </p:cNvSpPr>
          <p:nvPr>
            <p:ph sz="quarter" idx="12"/>
          </p:nvPr>
        </p:nvSpPr>
        <p:spPr>
          <a:xfrm>
            <a:off x="239713" y="1917701"/>
            <a:ext cx="8642350" cy="790575"/>
          </a:xfrm>
        </p:spPr>
        <p:txBody>
          <a:bodyPr/>
          <a:lstStyle/>
          <a:p>
            <a:pPr marL="1588" indent="0"/>
            <a:r>
              <a:rPr lang="en-US" altLang="en-US" sz="1800">
                <a:latin typeface="Georgia" panose="02040502050405020303" pitchFamily="18" charset="0"/>
                <a:ea typeface="ＭＳ Ｐゴシック" panose="020B0600070205080204" pitchFamily="34" charset="-128"/>
                <a:cs typeface="Georgia" panose="02040502050405020303" pitchFamily="18" charset="0"/>
              </a:rPr>
              <a:t>This legislation incorporates the Housing Choice bill and includes three additional provisions to create more housing, reduce barriers to production, and set affordable housing goals:</a:t>
            </a:r>
          </a:p>
        </p:txBody>
      </p:sp>
      <p:sp>
        <p:nvSpPr>
          <p:cNvPr id="18436" name="Rectangle 2"/>
          <p:cNvSpPr>
            <a:spLocks noChangeArrowheads="1"/>
          </p:cNvSpPr>
          <p:nvPr/>
        </p:nvSpPr>
        <p:spPr bwMode="auto">
          <a:xfrm>
            <a:off x="239713" y="3017838"/>
            <a:ext cx="7586662" cy="15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322263">
              <a:defRPr sz="2400">
                <a:solidFill>
                  <a:schemeClr val="tx1"/>
                </a:solidFill>
                <a:latin typeface="Arial" panose="020B0604020202020204" pitchFamily="34" charset="0"/>
                <a:ea typeface="ＭＳ Ｐゴシック" panose="020B0600070205080204" pitchFamily="34" charset="-128"/>
              </a:defRPr>
            </a:lvl1pPr>
            <a:lvl2pPr marL="117475" indent="-111125" defTabSz="322263">
              <a:defRPr sz="2400">
                <a:solidFill>
                  <a:schemeClr val="tx1"/>
                </a:solidFill>
                <a:latin typeface="Arial" panose="020B0604020202020204" pitchFamily="34" charset="0"/>
                <a:ea typeface="ＭＳ Ｐゴシック" panose="020B0600070205080204" pitchFamily="34" charset="-128"/>
              </a:defRPr>
            </a:lvl2pPr>
            <a:lvl3pPr marL="1143000" indent="-228600" defTabSz="322263">
              <a:defRPr sz="2400">
                <a:solidFill>
                  <a:schemeClr val="tx1"/>
                </a:solidFill>
                <a:latin typeface="Arial" panose="020B0604020202020204" pitchFamily="34" charset="0"/>
                <a:ea typeface="ＭＳ Ｐゴシック" panose="020B0600070205080204" pitchFamily="34" charset="-128"/>
              </a:defRPr>
            </a:lvl3pPr>
            <a:lvl4pPr marL="1600200" indent="-228600" defTabSz="322263">
              <a:defRPr sz="2400">
                <a:solidFill>
                  <a:schemeClr val="tx1"/>
                </a:solidFill>
                <a:latin typeface="Arial" panose="020B0604020202020204" pitchFamily="34" charset="0"/>
                <a:ea typeface="ＭＳ Ｐゴシック" panose="020B0600070205080204" pitchFamily="34" charset="-128"/>
              </a:defRPr>
            </a:lvl4pPr>
            <a:lvl5pPr marL="2057400" indent="-228600" defTabSz="322263">
              <a:defRPr sz="2400">
                <a:solidFill>
                  <a:schemeClr val="tx1"/>
                </a:solidFill>
                <a:latin typeface="Arial" panose="020B0604020202020204" pitchFamily="34" charset="0"/>
                <a:ea typeface="ＭＳ Ｐゴシック" panose="020B0600070205080204" pitchFamily="34" charset="-128"/>
              </a:defRPr>
            </a:lvl5pPr>
            <a:lvl6pPr marL="25146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Require municipalities served by the MBTA to allow multifamily zoning around public transportation</a:t>
            </a:r>
          </a:p>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Abutter appeals reform to discourage frivolous lawsuits to stop development</a:t>
            </a:r>
          </a:p>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Setting a statewide affordable housing production goal</a:t>
            </a:r>
          </a:p>
        </p:txBody>
      </p:sp>
    </p:spTree>
    <p:extLst>
      <p:ext uri="{BB962C8B-B14F-4D97-AF65-F5344CB8AC3E}">
        <p14:creationId xmlns:p14="http://schemas.microsoft.com/office/powerpoint/2010/main" val="157764723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5"/>
          <p:cNvSpPr>
            <a:spLocks noGrp="1"/>
          </p:cNvSpPr>
          <p:nvPr>
            <p:ph type="title"/>
          </p:nvPr>
        </p:nvSpPr>
        <p:spPr>
          <a:xfrm>
            <a:off x="239713" y="1106488"/>
            <a:ext cx="8559800" cy="569912"/>
          </a:xfrm>
        </p:spPr>
        <p:txBody>
          <a:bodyPr/>
          <a:lstStyle/>
          <a:p>
            <a:r>
              <a:rPr lang="en-US" altLang="en-US" sz="3600">
                <a:latin typeface="Georgia" panose="02040502050405020303" pitchFamily="18" charset="0"/>
                <a:ea typeface="ＭＳ Ｐゴシック" panose="020B0600070205080204" pitchFamily="34" charset="-128"/>
                <a:cs typeface="Georgia" panose="02040502050405020303" pitchFamily="18" charset="0"/>
              </a:rPr>
              <a:t>Community Preservation Act</a:t>
            </a:r>
            <a:r>
              <a:rPr lang="en-US" altLang="en-US" sz="3700">
                <a:latin typeface="Georgia" panose="02040502050405020303" pitchFamily="18" charset="0"/>
                <a:ea typeface="ＭＳ Ｐゴシック" panose="020B0600070205080204" pitchFamily="34" charset="-128"/>
                <a:cs typeface="Georgia" panose="02040502050405020303" pitchFamily="18" charset="0"/>
              </a:rPr>
              <a:t> </a:t>
            </a:r>
            <a:r>
              <a:rPr lang="en-US" altLang="en-US" sz="2400">
                <a:latin typeface="Georgia" panose="02040502050405020303" pitchFamily="18" charset="0"/>
                <a:ea typeface="ＭＳ Ｐゴシック" panose="020B0600070205080204" pitchFamily="34" charset="-128"/>
                <a:cs typeface="Georgia" panose="02040502050405020303" pitchFamily="18" charset="0"/>
              </a:rPr>
              <a:t>(H.2463 &amp; S.1618)</a:t>
            </a:r>
            <a:endParaRPr lang="en-US" altLang="en-US" smtClean="0">
              <a:latin typeface="Georgia" panose="02040502050405020303" pitchFamily="18" charset="0"/>
              <a:ea typeface="ＭＳ Ｐゴシック" panose="020B0600070205080204" pitchFamily="34" charset="-128"/>
              <a:cs typeface="Georgia" panose="02040502050405020303" pitchFamily="18" charset="0"/>
            </a:endParaRPr>
          </a:p>
        </p:txBody>
      </p:sp>
      <p:sp>
        <p:nvSpPr>
          <p:cNvPr id="20483" name="Content Placeholder 7"/>
          <p:cNvSpPr>
            <a:spLocks noGrp="1" noChangeArrowheads="1"/>
          </p:cNvSpPr>
          <p:nvPr>
            <p:ph sz="quarter" idx="12"/>
          </p:nvPr>
        </p:nvSpPr>
        <p:spPr>
          <a:xfrm>
            <a:off x="239713" y="1917701"/>
            <a:ext cx="8642350" cy="3529013"/>
          </a:xfrm>
        </p:spPr>
        <p:txBody>
          <a:bodyPr/>
          <a:lstStyle/>
          <a:p>
            <a:pPr marL="1588" indent="0"/>
            <a:r>
              <a:rPr lang="en-US" altLang="en-US" sz="1800">
                <a:latin typeface="Georgia" panose="02040502050405020303" pitchFamily="18" charset="0"/>
                <a:ea typeface="ＭＳ Ｐゴシック" panose="020B0600070205080204" pitchFamily="34" charset="-128"/>
                <a:cs typeface="Georgia" panose="02040502050405020303" pitchFamily="18" charset="0"/>
              </a:rPr>
              <a:t>This legislation would increase funding for the statewide Community Preservation Trust Fund by raising the recording fee at the Registries of Dees to provide a higher state-match to CPA communities. </a:t>
            </a:r>
          </a:p>
          <a:p>
            <a:pPr marL="1588" indent="0"/>
            <a:endParaRPr lang="en-US" altLang="en-US" sz="1800">
              <a:latin typeface="Georgia" panose="02040502050405020303" pitchFamily="18" charset="0"/>
              <a:ea typeface="ＭＳ Ｐゴシック" panose="020B0600070205080204" pitchFamily="34" charset="-128"/>
              <a:cs typeface="Georgia" panose="02040502050405020303" pitchFamily="18" charset="0"/>
            </a:endParaRPr>
          </a:p>
          <a:p>
            <a:pPr marL="1588" indent="0"/>
            <a:r>
              <a:rPr lang="en-US" altLang="en-US" sz="1800">
                <a:latin typeface="Georgia" panose="02040502050405020303" pitchFamily="18" charset="0"/>
                <a:ea typeface="ＭＳ Ｐゴシック" panose="020B0600070205080204" pitchFamily="34" charset="-128"/>
                <a:cs typeface="Georgia" panose="02040502050405020303" pitchFamily="18" charset="0"/>
              </a:rPr>
              <a:t>Language to achieve this through the state budget is also currently pending. </a:t>
            </a:r>
          </a:p>
          <a:p>
            <a:pPr marL="1588" indent="0"/>
            <a:endParaRPr lang="en-US" altLang="en-US" sz="1800">
              <a:latin typeface="Georgia" panose="02040502050405020303" pitchFamily="18" charset="0"/>
              <a:ea typeface="ＭＳ Ｐゴシック" panose="020B0600070205080204" pitchFamily="34" charset="-128"/>
              <a:cs typeface="Georgia" panose="02040502050405020303" pitchFamily="18" charset="0"/>
            </a:endParaRPr>
          </a:p>
          <a:p>
            <a:pPr marL="1588" indent="0"/>
            <a:r>
              <a:rPr lang="en-US" altLang="en-US" sz="1800">
                <a:latin typeface="Georgia" panose="02040502050405020303" pitchFamily="18" charset="0"/>
                <a:ea typeface="ＭＳ Ｐゴシック" panose="020B0600070205080204" pitchFamily="34" charset="-128"/>
                <a:cs typeface="Georgia" panose="02040502050405020303" pitchFamily="18" charset="0"/>
              </a:rPr>
              <a:t>If the budget language passes, the recording fee would increase by $30, raising an estimated </a:t>
            </a:r>
            <a:r>
              <a:rPr lang="en-US" altLang="en-US" sz="1800" b="1" i="1">
                <a:solidFill>
                  <a:srgbClr val="006666"/>
                </a:solidFill>
                <a:latin typeface="Georgia" panose="02040502050405020303" pitchFamily="18" charset="0"/>
                <a:ea typeface="ＭＳ Ｐゴシック" panose="020B0600070205080204" pitchFamily="34" charset="-128"/>
                <a:cs typeface="Georgia" panose="02040502050405020303" pitchFamily="18" charset="0"/>
              </a:rPr>
              <a:t>$36 million each year for CPA communities </a:t>
            </a:r>
            <a:r>
              <a:rPr lang="en-US" altLang="en-US" sz="1800">
                <a:latin typeface="Georgia" panose="02040502050405020303" pitchFamily="18" charset="0"/>
                <a:ea typeface="ＭＳ Ｐゴシック" panose="020B0600070205080204" pitchFamily="34" charset="-128"/>
                <a:cs typeface="Georgia" panose="02040502050405020303" pitchFamily="18" charset="0"/>
              </a:rPr>
              <a:t>to support affordable housing, open space preservation, and recreation.</a:t>
            </a:r>
          </a:p>
        </p:txBody>
      </p:sp>
    </p:spTree>
    <p:extLst>
      <p:ext uri="{BB962C8B-B14F-4D97-AF65-F5344CB8AC3E}">
        <p14:creationId xmlns:p14="http://schemas.microsoft.com/office/powerpoint/2010/main" val="285845850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5"/>
          <p:cNvSpPr>
            <a:spLocks noGrp="1"/>
          </p:cNvSpPr>
          <p:nvPr>
            <p:ph type="title"/>
          </p:nvPr>
        </p:nvSpPr>
        <p:spPr>
          <a:xfrm>
            <a:off x="239713" y="1106488"/>
            <a:ext cx="8559800" cy="58420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New Revenue for Housing</a:t>
            </a:r>
          </a:p>
        </p:txBody>
      </p:sp>
      <p:sp>
        <p:nvSpPr>
          <p:cNvPr id="22531" name="Content Placeholder 7"/>
          <p:cNvSpPr>
            <a:spLocks noGrp="1" noChangeArrowheads="1"/>
          </p:cNvSpPr>
          <p:nvPr>
            <p:ph sz="quarter" idx="12"/>
          </p:nvPr>
        </p:nvSpPr>
        <p:spPr>
          <a:xfrm>
            <a:off x="239713" y="1917700"/>
            <a:ext cx="8642350" cy="382588"/>
          </a:xfrm>
        </p:spPr>
        <p:txBody>
          <a:bodyPr/>
          <a:lstStyle/>
          <a:p>
            <a:pPr marL="1588" indent="0"/>
            <a:r>
              <a:rPr lang="en-US" altLang="en-US" b="1" smtClean="0">
                <a:latin typeface="Georgia" panose="02040502050405020303" pitchFamily="18" charset="0"/>
                <a:ea typeface="ＭＳ Ｐゴシック" panose="020B0600070205080204" pitchFamily="34" charset="-128"/>
                <a:cs typeface="Georgia" panose="02040502050405020303" pitchFamily="18" charset="0"/>
              </a:rPr>
              <a:t>Transfer Fee Legislation</a:t>
            </a:r>
          </a:p>
        </p:txBody>
      </p:sp>
      <p:sp>
        <p:nvSpPr>
          <p:cNvPr id="22532" name="Rectangle 2"/>
          <p:cNvSpPr>
            <a:spLocks noChangeArrowheads="1"/>
          </p:cNvSpPr>
          <p:nvPr/>
        </p:nvSpPr>
        <p:spPr bwMode="auto">
          <a:xfrm>
            <a:off x="198438" y="2220914"/>
            <a:ext cx="8642350" cy="111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322263">
              <a:defRPr sz="2400">
                <a:solidFill>
                  <a:schemeClr val="tx1"/>
                </a:solidFill>
                <a:latin typeface="Arial" panose="020B0604020202020204" pitchFamily="34" charset="0"/>
                <a:ea typeface="ＭＳ Ｐゴシック" panose="020B0600070205080204" pitchFamily="34" charset="-128"/>
              </a:defRPr>
            </a:lvl1pPr>
            <a:lvl2pPr marL="117475" indent="-111125" defTabSz="322263">
              <a:defRPr sz="2400">
                <a:solidFill>
                  <a:schemeClr val="tx1"/>
                </a:solidFill>
                <a:latin typeface="Arial" panose="020B0604020202020204" pitchFamily="34" charset="0"/>
                <a:ea typeface="ＭＳ Ｐゴシック" panose="020B0600070205080204" pitchFamily="34" charset="-128"/>
              </a:defRPr>
            </a:lvl2pPr>
            <a:lvl3pPr marL="1143000" indent="-228600" defTabSz="322263">
              <a:defRPr sz="2400">
                <a:solidFill>
                  <a:schemeClr val="tx1"/>
                </a:solidFill>
                <a:latin typeface="Arial" panose="020B0604020202020204" pitchFamily="34" charset="0"/>
                <a:ea typeface="ＭＳ Ｐゴシック" panose="020B0600070205080204" pitchFamily="34" charset="-128"/>
              </a:defRPr>
            </a:lvl3pPr>
            <a:lvl4pPr marL="1600200" indent="-228600" defTabSz="322263">
              <a:defRPr sz="2400">
                <a:solidFill>
                  <a:schemeClr val="tx1"/>
                </a:solidFill>
                <a:latin typeface="Arial" panose="020B0604020202020204" pitchFamily="34" charset="0"/>
                <a:ea typeface="ＭＳ Ｐゴシック" panose="020B0600070205080204" pitchFamily="34" charset="-128"/>
              </a:defRPr>
            </a:lvl4pPr>
            <a:lvl5pPr marL="2057400" indent="-228600" defTabSz="322263">
              <a:defRPr sz="2400">
                <a:solidFill>
                  <a:schemeClr val="tx1"/>
                </a:solidFill>
                <a:latin typeface="Arial" panose="020B0604020202020204" pitchFamily="34" charset="0"/>
                <a:ea typeface="ＭＳ Ｐゴシック" panose="020B0600070205080204" pitchFamily="34" charset="-128"/>
              </a:defRPr>
            </a:lvl5pPr>
            <a:lvl6pPr marL="25146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There are a variety of bills that would allow municipalities the local option create a transfer fee on real estate transactions</a:t>
            </a:r>
          </a:p>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Any funds raised would be used by the municipality  to support affordable housing</a:t>
            </a:r>
          </a:p>
        </p:txBody>
      </p:sp>
      <p:sp>
        <p:nvSpPr>
          <p:cNvPr id="22533" name="Content Placeholder 7"/>
          <p:cNvSpPr txBox="1">
            <a:spLocks noChangeArrowheads="1"/>
          </p:cNvSpPr>
          <p:nvPr/>
        </p:nvSpPr>
        <p:spPr bwMode="black">
          <a:xfrm>
            <a:off x="239713" y="3676650"/>
            <a:ext cx="8642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588">
              <a:lnSpc>
                <a:spcPct val="120000"/>
              </a:lnSpc>
              <a:spcAft>
                <a:spcPts val="138"/>
              </a:spcAft>
              <a:buSzPct val="100000"/>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228600" indent="-228600" defTabSz="430213">
              <a:lnSpc>
                <a:spcPct val="120000"/>
              </a:lnSpc>
              <a:spcAft>
                <a:spcPts val="138"/>
              </a:spcAft>
              <a:buClr>
                <a:srgbClr val="993399"/>
              </a:buClr>
              <a:buSzPct val="100000"/>
              <a:buFont typeface="Arial" panose="020B0604020202020204" pitchFamily="34" charset="0"/>
              <a:buChar char="•"/>
              <a:defRPr sz="1700">
                <a:solidFill>
                  <a:schemeClr val="tx1"/>
                </a:solidFill>
                <a:latin typeface="Georgia" panose="02040502050405020303" pitchFamily="18" charset="0"/>
                <a:ea typeface="Arial" panose="020B0604020202020204" pitchFamily="34" charset="0"/>
                <a:cs typeface="Georgia" panose="02040502050405020303" pitchFamily="18" charset="0"/>
              </a:defRPr>
            </a:lvl2pPr>
            <a:lvl3pPr marL="685800" indent="-228600">
              <a:lnSpc>
                <a:spcPct val="120000"/>
              </a:lnSpc>
              <a:spcAft>
                <a:spcPts val="138"/>
              </a:spcAft>
              <a:buClr>
                <a:srgbClr val="006666"/>
              </a:buClr>
              <a:buFont typeface="Lucida Grande" pitchFamily="80" charset="0"/>
              <a:buChar char="-"/>
              <a:defRPr sz="1500">
                <a:solidFill>
                  <a:schemeClr val="tx1"/>
                </a:solidFill>
                <a:latin typeface="Georgia" panose="02040502050405020303" pitchFamily="18" charset="0"/>
                <a:ea typeface="Arial" panose="020B0604020202020204" pitchFamily="34" charset="0"/>
                <a:cs typeface="Georgia" panose="02040502050405020303" pitchFamily="18" charset="0"/>
              </a:defRPr>
            </a:lvl3pPr>
            <a:lvl4pPr marL="1600200" indent="-228600">
              <a:lnSpc>
                <a:spcPct val="120000"/>
              </a:lnSpc>
              <a:spcAft>
                <a:spcPts val="138"/>
              </a:spcAft>
              <a:buClr>
                <a:srgbClr val="006666"/>
              </a:buClr>
              <a:buSzPct val="7000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4pPr>
            <a:lvl5pPr marL="2057400" indent="-228600">
              <a:lnSpc>
                <a:spcPct val="120000"/>
              </a:lnSpc>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5pPr>
            <a:lvl6pPr marL="25146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6pPr>
            <a:lvl7pPr marL="29718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7pPr>
            <a:lvl8pPr marL="34290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8pPr>
            <a:lvl9pPr marL="38862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9pPr>
          </a:lstStyle>
          <a:p>
            <a:pPr defTabSz="457200" eaLnBrk="0" fontAlgn="base" hangingPunct="0">
              <a:spcBef>
                <a:spcPct val="0"/>
              </a:spcBef>
            </a:pPr>
            <a:r>
              <a:rPr lang="en-US" altLang="en-US" b="1">
                <a:solidFill>
                  <a:prstClr val="black"/>
                </a:solidFill>
              </a:rPr>
              <a:t>Deeds Excise Fee Increase </a:t>
            </a:r>
            <a:r>
              <a:rPr lang="en-US" altLang="en-US" sz="1600" b="1">
                <a:solidFill>
                  <a:prstClr val="black"/>
                </a:solidFill>
              </a:rPr>
              <a:t>(S.10)</a:t>
            </a:r>
            <a:r>
              <a:rPr lang="en-US" altLang="en-US" b="1">
                <a:solidFill>
                  <a:prstClr val="black"/>
                </a:solidFill>
              </a:rPr>
              <a:t> </a:t>
            </a:r>
          </a:p>
        </p:txBody>
      </p:sp>
      <p:sp>
        <p:nvSpPr>
          <p:cNvPr id="22534" name="Rectangle 2"/>
          <p:cNvSpPr>
            <a:spLocks noChangeArrowheads="1"/>
          </p:cNvSpPr>
          <p:nvPr/>
        </p:nvSpPr>
        <p:spPr bwMode="auto">
          <a:xfrm>
            <a:off x="157163" y="4016375"/>
            <a:ext cx="8642350" cy="15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322263">
              <a:defRPr sz="2400">
                <a:solidFill>
                  <a:schemeClr val="tx1"/>
                </a:solidFill>
                <a:latin typeface="Arial" panose="020B0604020202020204" pitchFamily="34" charset="0"/>
                <a:ea typeface="ＭＳ Ｐゴシック" panose="020B0600070205080204" pitchFamily="34" charset="-128"/>
              </a:defRPr>
            </a:lvl1pPr>
            <a:lvl2pPr marL="117475" indent="-111125" defTabSz="322263">
              <a:defRPr sz="2400">
                <a:solidFill>
                  <a:schemeClr val="tx1"/>
                </a:solidFill>
                <a:latin typeface="Arial" panose="020B0604020202020204" pitchFamily="34" charset="0"/>
                <a:ea typeface="ＭＳ Ｐゴシック" panose="020B0600070205080204" pitchFamily="34" charset="-128"/>
              </a:defRPr>
            </a:lvl2pPr>
            <a:lvl3pPr marL="1143000" indent="-228600" defTabSz="322263">
              <a:defRPr sz="2400">
                <a:solidFill>
                  <a:schemeClr val="tx1"/>
                </a:solidFill>
                <a:latin typeface="Arial" panose="020B0604020202020204" pitchFamily="34" charset="0"/>
                <a:ea typeface="ＭＳ Ｐゴシック" panose="020B0600070205080204" pitchFamily="34" charset="-128"/>
              </a:defRPr>
            </a:lvl3pPr>
            <a:lvl4pPr marL="1600200" indent="-228600" defTabSz="322263">
              <a:defRPr sz="2400">
                <a:solidFill>
                  <a:schemeClr val="tx1"/>
                </a:solidFill>
                <a:latin typeface="Arial" panose="020B0604020202020204" pitchFamily="34" charset="0"/>
                <a:ea typeface="ＭＳ Ｐゴシック" panose="020B0600070205080204" pitchFamily="34" charset="-128"/>
              </a:defRPr>
            </a:lvl4pPr>
            <a:lvl5pPr marL="2057400" indent="-228600" defTabSz="322263">
              <a:defRPr sz="2400">
                <a:solidFill>
                  <a:schemeClr val="tx1"/>
                </a:solidFill>
                <a:latin typeface="Arial" panose="020B0604020202020204" pitchFamily="34" charset="0"/>
                <a:ea typeface="ＭＳ Ｐゴシック" panose="020B0600070205080204" pitchFamily="34" charset="-128"/>
              </a:defRPr>
            </a:lvl5pPr>
            <a:lvl6pPr marL="25146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Legislation filed by Governor Baker to raise the deeds excise fee to fund climate resiliency measures</a:t>
            </a:r>
          </a:p>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Proposed increase from $2.28 for every $500 of value to $3.42 for every $500</a:t>
            </a:r>
          </a:p>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Estimated to general </a:t>
            </a:r>
            <a:r>
              <a:rPr lang="en-US" altLang="en-US" sz="1700" b="1">
                <a:solidFill>
                  <a:srgbClr val="006666"/>
                </a:solidFill>
                <a:latin typeface="Georgia" panose="02040502050405020303" pitchFamily="18" charset="0"/>
              </a:rPr>
              <a:t>$137 million annually</a:t>
            </a:r>
          </a:p>
        </p:txBody>
      </p:sp>
    </p:spTree>
    <p:extLst>
      <p:ext uri="{BB962C8B-B14F-4D97-AF65-F5344CB8AC3E}">
        <p14:creationId xmlns:p14="http://schemas.microsoft.com/office/powerpoint/2010/main" val="4120490925"/>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5"/>
          <p:cNvSpPr>
            <a:spLocks noGrp="1"/>
          </p:cNvSpPr>
          <p:nvPr>
            <p:ph type="title"/>
          </p:nvPr>
        </p:nvSpPr>
        <p:spPr>
          <a:xfrm>
            <a:off x="239713" y="1106488"/>
            <a:ext cx="8559800" cy="58420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Fair Housing</a:t>
            </a:r>
          </a:p>
        </p:txBody>
      </p:sp>
      <p:sp>
        <p:nvSpPr>
          <p:cNvPr id="24579" name="Content Placeholder 7"/>
          <p:cNvSpPr>
            <a:spLocks noGrp="1" noChangeArrowheads="1"/>
          </p:cNvSpPr>
          <p:nvPr>
            <p:ph sz="quarter" idx="12"/>
          </p:nvPr>
        </p:nvSpPr>
        <p:spPr>
          <a:xfrm>
            <a:off x="239713" y="1917700"/>
            <a:ext cx="8642350" cy="382588"/>
          </a:xfrm>
        </p:spPr>
        <p:txBody>
          <a:bodyPr/>
          <a:lstStyle/>
          <a:p>
            <a:pPr marL="1588" indent="0"/>
            <a:r>
              <a:rPr lang="en-US" altLang="en-US" b="1" smtClean="0">
                <a:latin typeface="Georgia" panose="02040502050405020303" pitchFamily="18" charset="0"/>
                <a:ea typeface="ＭＳ Ｐゴシック" panose="020B0600070205080204" pitchFamily="34" charset="-128"/>
                <a:cs typeface="Georgia" panose="02040502050405020303" pitchFamily="18" charset="0"/>
              </a:rPr>
              <a:t>Eviction Records Sealing </a:t>
            </a:r>
            <a:r>
              <a:rPr lang="en-US" altLang="en-US" sz="1600" b="1">
                <a:latin typeface="Georgia" panose="02040502050405020303" pitchFamily="18" charset="0"/>
                <a:ea typeface="ＭＳ Ｐゴシック" panose="020B0600070205080204" pitchFamily="34" charset="-128"/>
                <a:cs typeface="Georgia" panose="02040502050405020303" pitchFamily="18" charset="0"/>
              </a:rPr>
              <a:t>(H.3566 &amp; S.824)</a:t>
            </a:r>
            <a:endParaRPr lang="en-US" altLang="en-US" b="1" smtClean="0">
              <a:latin typeface="Georgia" panose="02040502050405020303" pitchFamily="18" charset="0"/>
              <a:ea typeface="ＭＳ Ｐゴシック" panose="020B0600070205080204" pitchFamily="34" charset="-128"/>
              <a:cs typeface="Georgia" panose="02040502050405020303" pitchFamily="18" charset="0"/>
            </a:endParaRPr>
          </a:p>
        </p:txBody>
      </p:sp>
      <p:sp>
        <p:nvSpPr>
          <p:cNvPr id="24580" name="Rectangle 2"/>
          <p:cNvSpPr>
            <a:spLocks noChangeArrowheads="1"/>
          </p:cNvSpPr>
          <p:nvPr/>
        </p:nvSpPr>
        <p:spPr bwMode="auto">
          <a:xfrm>
            <a:off x="198438" y="2300289"/>
            <a:ext cx="8642350" cy="142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322263">
              <a:defRPr sz="2400">
                <a:solidFill>
                  <a:schemeClr val="tx1"/>
                </a:solidFill>
                <a:latin typeface="Arial" panose="020B0604020202020204" pitchFamily="34" charset="0"/>
                <a:ea typeface="ＭＳ Ｐゴシック" panose="020B0600070205080204" pitchFamily="34" charset="-128"/>
              </a:defRPr>
            </a:lvl1pPr>
            <a:lvl2pPr marL="117475" indent="-111125" defTabSz="322263">
              <a:defRPr sz="2400">
                <a:solidFill>
                  <a:schemeClr val="tx1"/>
                </a:solidFill>
                <a:latin typeface="Arial" panose="020B0604020202020204" pitchFamily="34" charset="0"/>
                <a:ea typeface="ＭＳ Ｐゴシック" panose="020B0600070205080204" pitchFamily="34" charset="-128"/>
              </a:defRPr>
            </a:lvl2pPr>
            <a:lvl3pPr marL="1143000" indent="-228600" defTabSz="322263">
              <a:defRPr sz="2400">
                <a:solidFill>
                  <a:schemeClr val="tx1"/>
                </a:solidFill>
                <a:latin typeface="Arial" panose="020B0604020202020204" pitchFamily="34" charset="0"/>
                <a:ea typeface="ＭＳ Ｐゴシック" panose="020B0600070205080204" pitchFamily="34" charset="-128"/>
              </a:defRPr>
            </a:lvl3pPr>
            <a:lvl4pPr marL="1600200" indent="-228600" defTabSz="322263">
              <a:defRPr sz="2400">
                <a:solidFill>
                  <a:schemeClr val="tx1"/>
                </a:solidFill>
                <a:latin typeface="Arial" panose="020B0604020202020204" pitchFamily="34" charset="0"/>
                <a:ea typeface="ＭＳ Ｐゴシック" panose="020B0600070205080204" pitchFamily="34" charset="-128"/>
              </a:defRPr>
            </a:lvl4pPr>
            <a:lvl5pPr marL="2057400" indent="-228600" defTabSz="322263">
              <a:defRPr sz="2400">
                <a:solidFill>
                  <a:schemeClr val="tx1"/>
                </a:solidFill>
                <a:latin typeface="Arial" panose="020B0604020202020204" pitchFamily="34" charset="0"/>
                <a:ea typeface="ＭＳ Ｐゴシック" panose="020B0600070205080204" pitchFamily="34" charset="-128"/>
              </a:defRPr>
            </a:lvl5pPr>
            <a:lvl6pPr marL="25146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This legislation would seal certain eviction records to protect tenants if they don’t have a judgement against them, if they weren’t evicted, or if they didn’t do anything wrong</a:t>
            </a:r>
          </a:p>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This includes no-fault evictions, if a tenant is seeking repairs, or if an eviction record is more than 3 years old</a:t>
            </a:r>
          </a:p>
        </p:txBody>
      </p:sp>
      <p:sp>
        <p:nvSpPr>
          <p:cNvPr id="24581" name="Content Placeholder 7"/>
          <p:cNvSpPr txBox="1">
            <a:spLocks noChangeArrowheads="1"/>
          </p:cNvSpPr>
          <p:nvPr/>
        </p:nvSpPr>
        <p:spPr bwMode="black">
          <a:xfrm>
            <a:off x="198438" y="4129089"/>
            <a:ext cx="864235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588">
              <a:lnSpc>
                <a:spcPct val="120000"/>
              </a:lnSpc>
              <a:spcAft>
                <a:spcPts val="138"/>
              </a:spcAft>
              <a:buSzPct val="100000"/>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228600" indent="-228600" defTabSz="430213">
              <a:lnSpc>
                <a:spcPct val="120000"/>
              </a:lnSpc>
              <a:spcAft>
                <a:spcPts val="138"/>
              </a:spcAft>
              <a:buClr>
                <a:srgbClr val="993399"/>
              </a:buClr>
              <a:buSzPct val="100000"/>
              <a:buFont typeface="Arial" panose="020B0604020202020204" pitchFamily="34" charset="0"/>
              <a:buChar char="•"/>
              <a:defRPr sz="1700">
                <a:solidFill>
                  <a:schemeClr val="tx1"/>
                </a:solidFill>
                <a:latin typeface="Georgia" panose="02040502050405020303" pitchFamily="18" charset="0"/>
                <a:ea typeface="Arial" panose="020B0604020202020204" pitchFamily="34" charset="0"/>
                <a:cs typeface="Georgia" panose="02040502050405020303" pitchFamily="18" charset="0"/>
              </a:defRPr>
            </a:lvl2pPr>
            <a:lvl3pPr marL="685800" indent="-228600">
              <a:lnSpc>
                <a:spcPct val="120000"/>
              </a:lnSpc>
              <a:spcAft>
                <a:spcPts val="138"/>
              </a:spcAft>
              <a:buClr>
                <a:srgbClr val="006666"/>
              </a:buClr>
              <a:buFont typeface="Lucida Grande" pitchFamily="80" charset="0"/>
              <a:buChar char="-"/>
              <a:defRPr sz="1500">
                <a:solidFill>
                  <a:schemeClr val="tx1"/>
                </a:solidFill>
                <a:latin typeface="Georgia" panose="02040502050405020303" pitchFamily="18" charset="0"/>
                <a:ea typeface="Arial" panose="020B0604020202020204" pitchFamily="34" charset="0"/>
                <a:cs typeface="Georgia" panose="02040502050405020303" pitchFamily="18" charset="0"/>
              </a:defRPr>
            </a:lvl3pPr>
            <a:lvl4pPr marL="1600200" indent="-228600">
              <a:lnSpc>
                <a:spcPct val="120000"/>
              </a:lnSpc>
              <a:spcAft>
                <a:spcPts val="138"/>
              </a:spcAft>
              <a:buClr>
                <a:srgbClr val="006666"/>
              </a:buClr>
              <a:buSzPct val="7000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4pPr>
            <a:lvl5pPr marL="2057400" indent="-228600">
              <a:lnSpc>
                <a:spcPct val="120000"/>
              </a:lnSpc>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5pPr>
            <a:lvl6pPr marL="25146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6pPr>
            <a:lvl7pPr marL="29718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7pPr>
            <a:lvl8pPr marL="34290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8pPr>
            <a:lvl9pPr marL="38862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9pPr>
          </a:lstStyle>
          <a:p>
            <a:pPr defTabSz="457200" eaLnBrk="0" fontAlgn="base" hangingPunct="0">
              <a:spcBef>
                <a:spcPct val="0"/>
              </a:spcBef>
            </a:pPr>
            <a:r>
              <a:rPr lang="en-US" altLang="en-US" b="1">
                <a:solidFill>
                  <a:prstClr val="black"/>
                </a:solidFill>
              </a:rPr>
              <a:t>Prohibiting Discriminatory Land Use </a:t>
            </a:r>
            <a:r>
              <a:rPr lang="en-US" altLang="en-US" sz="1600" b="1">
                <a:solidFill>
                  <a:prstClr val="black"/>
                </a:solidFill>
              </a:rPr>
              <a:t>(H.1344 &amp; S.781)</a:t>
            </a:r>
            <a:r>
              <a:rPr lang="en-US" altLang="en-US" b="1">
                <a:solidFill>
                  <a:prstClr val="black"/>
                </a:solidFill>
              </a:rPr>
              <a:t> </a:t>
            </a:r>
          </a:p>
        </p:txBody>
      </p:sp>
      <p:sp>
        <p:nvSpPr>
          <p:cNvPr id="24582" name="Rectangle 2"/>
          <p:cNvSpPr>
            <a:spLocks noChangeArrowheads="1"/>
          </p:cNvSpPr>
          <p:nvPr/>
        </p:nvSpPr>
        <p:spPr bwMode="auto">
          <a:xfrm>
            <a:off x="198438" y="4511676"/>
            <a:ext cx="864235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322263">
              <a:defRPr sz="2400">
                <a:solidFill>
                  <a:schemeClr val="tx1"/>
                </a:solidFill>
                <a:latin typeface="Arial" panose="020B0604020202020204" pitchFamily="34" charset="0"/>
                <a:ea typeface="ＭＳ Ｐゴシック" panose="020B0600070205080204" pitchFamily="34" charset="-128"/>
              </a:defRPr>
            </a:lvl1pPr>
            <a:lvl2pPr marL="117475" indent="-111125" defTabSz="322263">
              <a:defRPr sz="2400">
                <a:solidFill>
                  <a:schemeClr val="tx1"/>
                </a:solidFill>
                <a:latin typeface="Arial" panose="020B0604020202020204" pitchFamily="34" charset="0"/>
                <a:ea typeface="ＭＳ Ｐゴシック" panose="020B0600070205080204" pitchFamily="34" charset="-128"/>
              </a:defRPr>
            </a:lvl2pPr>
            <a:lvl3pPr marL="1143000" indent="-228600" defTabSz="322263">
              <a:defRPr sz="2400">
                <a:solidFill>
                  <a:schemeClr val="tx1"/>
                </a:solidFill>
                <a:latin typeface="Arial" panose="020B0604020202020204" pitchFamily="34" charset="0"/>
                <a:ea typeface="ＭＳ Ｐゴシック" panose="020B0600070205080204" pitchFamily="34" charset="-128"/>
              </a:defRPr>
            </a:lvl3pPr>
            <a:lvl4pPr marL="1600200" indent="-228600" defTabSz="322263">
              <a:defRPr sz="2400">
                <a:solidFill>
                  <a:schemeClr val="tx1"/>
                </a:solidFill>
                <a:latin typeface="Arial" panose="020B0604020202020204" pitchFamily="34" charset="0"/>
                <a:ea typeface="ＭＳ Ｐゴシック" panose="020B0600070205080204" pitchFamily="34" charset="-128"/>
              </a:defRPr>
            </a:lvl4pPr>
            <a:lvl5pPr marL="2057400" indent="-228600" defTabSz="322263">
              <a:defRPr sz="2400">
                <a:solidFill>
                  <a:schemeClr val="tx1"/>
                </a:solidFill>
                <a:latin typeface="Arial" panose="020B0604020202020204" pitchFamily="34" charset="0"/>
                <a:ea typeface="ＭＳ Ｐゴシック" panose="020B0600070205080204" pitchFamily="34" charset="-128"/>
              </a:defRPr>
            </a:lvl5pPr>
            <a:lvl6pPr marL="25146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This legislation would prohibit cities and towns from discriminating against a development because it has affordable housing or is suitable for families with children.</a:t>
            </a:r>
            <a:endParaRPr lang="en-US" altLang="en-US" sz="1700" b="1">
              <a:solidFill>
                <a:srgbClr val="006666"/>
              </a:solidFill>
              <a:latin typeface="Georgia" panose="02040502050405020303" pitchFamily="18" charset="0"/>
            </a:endParaRPr>
          </a:p>
        </p:txBody>
      </p:sp>
    </p:spTree>
    <p:extLst>
      <p:ext uri="{BB962C8B-B14F-4D97-AF65-F5344CB8AC3E}">
        <p14:creationId xmlns:p14="http://schemas.microsoft.com/office/powerpoint/2010/main" val="63483033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5"/>
          <p:cNvSpPr>
            <a:spLocks noGrp="1"/>
          </p:cNvSpPr>
          <p:nvPr>
            <p:ph type="title"/>
          </p:nvPr>
        </p:nvSpPr>
        <p:spPr>
          <a:xfrm>
            <a:off x="239713" y="1106488"/>
            <a:ext cx="8559800" cy="584200"/>
          </a:xfrm>
        </p:spPr>
        <p:txBody>
          <a:bodyPr/>
          <a:lstStyle/>
          <a:p>
            <a:r>
              <a:rPr lang="en-US" altLang="en-US" smtClean="0">
                <a:latin typeface="Georgia" panose="02040502050405020303" pitchFamily="18" charset="0"/>
                <a:ea typeface="ＭＳ Ｐゴシック" panose="020B0600070205080204" pitchFamily="34" charset="-128"/>
                <a:cs typeface="Georgia" panose="02040502050405020303" pitchFamily="18" charset="0"/>
              </a:rPr>
              <a:t>Anti-Displacement Polices</a:t>
            </a:r>
          </a:p>
        </p:txBody>
      </p:sp>
      <p:sp>
        <p:nvSpPr>
          <p:cNvPr id="26627" name="Content Placeholder 7"/>
          <p:cNvSpPr>
            <a:spLocks noGrp="1" noChangeArrowheads="1"/>
          </p:cNvSpPr>
          <p:nvPr>
            <p:ph sz="quarter" idx="12"/>
          </p:nvPr>
        </p:nvSpPr>
        <p:spPr>
          <a:xfrm>
            <a:off x="239713" y="1917700"/>
            <a:ext cx="8642350" cy="382588"/>
          </a:xfrm>
        </p:spPr>
        <p:txBody>
          <a:bodyPr/>
          <a:lstStyle/>
          <a:p>
            <a:pPr marL="1588" indent="0"/>
            <a:r>
              <a:rPr lang="en-US" altLang="en-US" b="1" smtClean="0">
                <a:latin typeface="Georgia" panose="02040502050405020303" pitchFamily="18" charset="0"/>
                <a:ea typeface="ＭＳ Ｐゴシック" panose="020B0600070205080204" pitchFamily="34" charset="-128"/>
                <a:cs typeface="Georgia" panose="02040502050405020303" pitchFamily="18" charset="0"/>
              </a:rPr>
              <a:t>Right to Counsel</a:t>
            </a:r>
          </a:p>
        </p:txBody>
      </p:sp>
      <p:sp>
        <p:nvSpPr>
          <p:cNvPr id="26628" name="Rectangle 2"/>
          <p:cNvSpPr>
            <a:spLocks noChangeArrowheads="1"/>
          </p:cNvSpPr>
          <p:nvPr/>
        </p:nvSpPr>
        <p:spPr bwMode="auto">
          <a:xfrm>
            <a:off x="198438" y="2276476"/>
            <a:ext cx="864235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322263">
              <a:defRPr sz="2400">
                <a:solidFill>
                  <a:schemeClr val="tx1"/>
                </a:solidFill>
                <a:latin typeface="Arial" panose="020B0604020202020204" pitchFamily="34" charset="0"/>
                <a:ea typeface="ＭＳ Ｐゴシック" panose="020B0600070205080204" pitchFamily="34" charset="-128"/>
              </a:defRPr>
            </a:lvl1pPr>
            <a:lvl2pPr marL="117475" indent="-111125" defTabSz="322263">
              <a:defRPr sz="2400">
                <a:solidFill>
                  <a:schemeClr val="tx1"/>
                </a:solidFill>
                <a:latin typeface="Arial" panose="020B0604020202020204" pitchFamily="34" charset="0"/>
                <a:ea typeface="ＭＳ Ｐゴシック" panose="020B0600070205080204" pitchFamily="34" charset="-128"/>
              </a:defRPr>
            </a:lvl2pPr>
            <a:lvl3pPr marL="1143000" indent="-228600" defTabSz="322263">
              <a:defRPr sz="2400">
                <a:solidFill>
                  <a:schemeClr val="tx1"/>
                </a:solidFill>
                <a:latin typeface="Arial" panose="020B0604020202020204" pitchFamily="34" charset="0"/>
                <a:ea typeface="ＭＳ Ｐゴシック" panose="020B0600070205080204" pitchFamily="34" charset="-128"/>
              </a:defRPr>
            </a:lvl3pPr>
            <a:lvl4pPr marL="1600200" indent="-228600" defTabSz="322263">
              <a:defRPr sz="2400">
                <a:solidFill>
                  <a:schemeClr val="tx1"/>
                </a:solidFill>
                <a:latin typeface="Arial" panose="020B0604020202020204" pitchFamily="34" charset="0"/>
                <a:ea typeface="ＭＳ Ｐゴシック" panose="020B0600070205080204" pitchFamily="34" charset="-128"/>
              </a:defRPr>
            </a:lvl4pPr>
            <a:lvl5pPr marL="2057400" indent="-228600" defTabSz="322263">
              <a:defRPr sz="2400">
                <a:solidFill>
                  <a:schemeClr val="tx1"/>
                </a:solidFill>
                <a:latin typeface="Arial" panose="020B0604020202020204" pitchFamily="34" charset="0"/>
                <a:ea typeface="ＭＳ Ｐゴシック" panose="020B0600070205080204" pitchFamily="34" charset="-128"/>
              </a:defRPr>
            </a:lvl5pPr>
            <a:lvl6pPr marL="25146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There are several bills that would provide a right to counsel for low-income residents in Housing Court</a:t>
            </a:r>
          </a:p>
        </p:txBody>
      </p:sp>
      <p:sp>
        <p:nvSpPr>
          <p:cNvPr id="26629" name="Content Placeholder 7"/>
          <p:cNvSpPr txBox="1">
            <a:spLocks noChangeArrowheads="1"/>
          </p:cNvSpPr>
          <p:nvPr/>
        </p:nvSpPr>
        <p:spPr bwMode="black">
          <a:xfrm>
            <a:off x="198438" y="3184525"/>
            <a:ext cx="864235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588">
              <a:lnSpc>
                <a:spcPct val="120000"/>
              </a:lnSpc>
              <a:spcAft>
                <a:spcPts val="138"/>
              </a:spcAft>
              <a:buSzPct val="100000"/>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228600" indent="-228600" defTabSz="430213">
              <a:lnSpc>
                <a:spcPct val="120000"/>
              </a:lnSpc>
              <a:spcAft>
                <a:spcPts val="138"/>
              </a:spcAft>
              <a:buClr>
                <a:srgbClr val="993399"/>
              </a:buClr>
              <a:buSzPct val="100000"/>
              <a:buFont typeface="Arial" panose="020B0604020202020204" pitchFamily="34" charset="0"/>
              <a:buChar char="•"/>
              <a:defRPr sz="1700">
                <a:solidFill>
                  <a:schemeClr val="tx1"/>
                </a:solidFill>
                <a:latin typeface="Georgia" panose="02040502050405020303" pitchFamily="18" charset="0"/>
                <a:ea typeface="Arial" panose="020B0604020202020204" pitchFamily="34" charset="0"/>
                <a:cs typeface="Georgia" panose="02040502050405020303" pitchFamily="18" charset="0"/>
              </a:defRPr>
            </a:lvl2pPr>
            <a:lvl3pPr marL="685800" indent="-228600">
              <a:lnSpc>
                <a:spcPct val="120000"/>
              </a:lnSpc>
              <a:spcAft>
                <a:spcPts val="138"/>
              </a:spcAft>
              <a:buClr>
                <a:srgbClr val="006666"/>
              </a:buClr>
              <a:buFont typeface="Lucida Grande" pitchFamily="80" charset="0"/>
              <a:buChar char="-"/>
              <a:defRPr sz="1500">
                <a:solidFill>
                  <a:schemeClr val="tx1"/>
                </a:solidFill>
                <a:latin typeface="Georgia" panose="02040502050405020303" pitchFamily="18" charset="0"/>
                <a:ea typeface="Arial" panose="020B0604020202020204" pitchFamily="34" charset="0"/>
                <a:cs typeface="Georgia" panose="02040502050405020303" pitchFamily="18" charset="0"/>
              </a:defRPr>
            </a:lvl3pPr>
            <a:lvl4pPr marL="1600200" indent="-228600">
              <a:lnSpc>
                <a:spcPct val="120000"/>
              </a:lnSpc>
              <a:spcAft>
                <a:spcPts val="138"/>
              </a:spcAft>
              <a:buClr>
                <a:srgbClr val="006666"/>
              </a:buClr>
              <a:buSzPct val="7000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4pPr>
            <a:lvl5pPr marL="2057400" indent="-228600">
              <a:lnSpc>
                <a:spcPct val="120000"/>
              </a:lnSpc>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5pPr>
            <a:lvl6pPr marL="25146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6pPr>
            <a:lvl7pPr marL="29718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7pPr>
            <a:lvl8pPr marL="34290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8pPr>
            <a:lvl9pPr marL="38862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9pPr>
          </a:lstStyle>
          <a:p>
            <a:pPr defTabSz="457200" eaLnBrk="0" fontAlgn="base" hangingPunct="0">
              <a:spcBef>
                <a:spcPct val="0"/>
              </a:spcBef>
            </a:pPr>
            <a:r>
              <a:rPr lang="en-US" altLang="en-US" b="1">
                <a:solidFill>
                  <a:prstClr val="black"/>
                </a:solidFill>
              </a:rPr>
              <a:t>Tenant Opportunity to Purchase</a:t>
            </a:r>
          </a:p>
        </p:txBody>
      </p:sp>
      <p:sp>
        <p:nvSpPr>
          <p:cNvPr id="26630" name="Rectangle 2"/>
          <p:cNvSpPr>
            <a:spLocks noChangeArrowheads="1"/>
          </p:cNvSpPr>
          <p:nvPr/>
        </p:nvSpPr>
        <p:spPr bwMode="auto">
          <a:xfrm>
            <a:off x="198438" y="3519489"/>
            <a:ext cx="864235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322263">
              <a:defRPr sz="2400">
                <a:solidFill>
                  <a:schemeClr val="tx1"/>
                </a:solidFill>
                <a:latin typeface="Arial" panose="020B0604020202020204" pitchFamily="34" charset="0"/>
                <a:ea typeface="ＭＳ Ｐゴシック" panose="020B0600070205080204" pitchFamily="34" charset="-128"/>
              </a:defRPr>
            </a:lvl1pPr>
            <a:lvl2pPr marL="117475" indent="-111125" defTabSz="322263">
              <a:defRPr sz="2400">
                <a:solidFill>
                  <a:schemeClr val="tx1"/>
                </a:solidFill>
                <a:latin typeface="Arial" panose="020B0604020202020204" pitchFamily="34" charset="0"/>
                <a:ea typeface="ＭＳ Ｐゴシック" panose="020B0600070205080204" pitchFamily="34" charset="-128"/>
              </a:defRPr>
            </a:lvl2pPr>
            <a:lvl3pPr marL="1143000" indent="-228600" defTabSz="322263">
              <a:defRPr sz="2400">
                <a:solidFill>
                  <a:schemeClr val="tx1"/>
                </a:solidFill>
                <a:latin typeface="Arial" panose="020B0604020202020204" pitchFamily="34" charset="0"/>
                <a:ea typeface="ＭＳ Ｐゴシック" panose="020B0600070205080204" pitchFamily="34" charset="-128"/>
              </a:defRPr>
            </a:lvl3pPr>
            <a:lvl4pPr marL="1600200" indent="-228600" defTabSz="322263">
              <a:defRPr sz="2400">
                <a:solidFill>
                  <a:schemeClr val="tx1"/>
                </a:solidFill>
                <a:latin typeface="Arial" panose="020B0604020202020204" pitchFamily="34" charset="0"/>
                <a:ea typeface="ＭＳ Ｐゴシック" panose="020B0600070205080204" pitchFamily="34" charset="-128"/>
              </a:defRPr>
            </a:lvl4pPr>
            <a:lvl5pPr marL="2057400" indent="-228600" defTabSz="322263">
              <a:defRPr sz="2400">
                <a:solidFill>
                  <a:schemeClr val="tx1"/>
                </a:solidFill>
                <a:latin typeface="Arial" panose="020B0604020202020204" pitchFamily="34" charset="0"/>
                <a:ea typeface="ＭＳ Ｐゴシック" panose="020B0600070205080204" pitchFamily="34" charset="-128"/>
              </a:defRPr>
            </a:lvl5pPr>
            <a:lvl6pPr marL="25146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There are several pieces of legislation that would allow tenants in a multifamily building a right of first refusal to purchase if the building is put up for sale </a:t>
            </a:r>
            <a:endParaRPr lang="en-US" altLang="en-US" sz="1700" b="1">
              <a:solidFill>
                <a:srgbClr val="006666"/>
              </a:solidFill>
              <a:latin typeface="Georgia" panose="02040502050405020303" pitchFamily="18" charset="0"/>
            </a:endParaRPr>
          </a:p>
        </p:txBody>
      </p:sp>
      <p:sp>
        <p:nvSpPr>
          <p:cNvPr id="26631" name="Content Placeholder 7"/>
          <p:cNvSpPr txBox="1">
            <a:spLocks noChangeArrowheads="1"/>
          </p:cNvSpPr>
          <p:nvPr/>
        </p:nvSpPr>
        <p:spPr bwMode="black">
          <a:xfrm>
            <a:off x="239713" y="4548189"/>
            <a:ext cx="864235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588">
              <a:lnSpc>
                <a:spcPct val="120000"/>
              </a:lnSpc>
              <a:spcAft>
                <a:spcPts val="138"/>
              </a:spcAft>
              <a:buSzPct val="100000"/>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228600" indent="-228600" defTabSz="430213">
              <a:lnSpc>
                <a:spcPct val="120000"/>
              </a:lnSpc>
              <a:spcAft>
                <a:spcPts val="138"/>
              </a:spcAft>
              <a:buClr>
                <a:srgbClr val="993399"/>
              </a:buClr>
              <a:buSzPct val="100000"/>
              <a:buFont typeface="Arial" panose="020B0604020202020204" pitchFamily="34" charset="0"/>
              <a:buChar char="•"/>
              <a:defRPr sz="1700">
                <a:solidFill>
                  <a:schemeClr val="tx1"/>
                </a:solidFill>
                <a:latin typeface="Georgia" panose="02040502050405020303" pitchFamily="18" charset="0"/>
                <a:ea typeface="Arial" panose="020B0604020202020204" pitchFamily="34" charset="0"/>
                <a:cs typeface="Georgia" panose="02040502050405020303" pitchFamily="18" charset="0"/>
              </a:defRPr>
            </a:lvl2pPr>
            <a:lvl3pPr marL="685800" indent="-228600">
              <a:lnSpc>
                <a:spcPct val="120000"/>
              </a:lnSpc>
              <a:spcAft>
                <a:spcPts val="138"/>
              </a:spcAft>
              <a:buClr>
                <a:srgbClr val="006666"/>
              </a:buClr>
              <a:buFont typeface="Lucida Grande" pitchFamily="80" charset="0"/>
              <a:buChar char="-"/>
              <a:defRPr sz="1500">
                <a:solidFill>
                  <a:schemeClr val="tx1"/>
                </a:solidFill>
                <a:latin typeface="Georgia" panose="02040502050405020303" pitchFamily="18" charset="0"/>
                <a:ea typeface="Arial" panose="020B0604020202020204" pitchFamily="34" charset="0"/>
                <a:cs typeface="Georgia" panose="02040502050405020303" pitchFamily="18" charset="0"/>
              </a:defRPr>
            </a:lvl3pPr>
            <a:lvl4pPr marL="1600200" indent="-228600">
              <a:lnSpc>
                <a:spcPct val="120000"/>
              </a:lnSpc>
              <a:spcAft>
                <a:spcPts val="138"/>
              </a:spcAft>
              <a:buClr>
                <a:srgbClr val="006666"/>
              </a:buClr>
              <a:buSzPct val="7000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4pPr>
            <a:lvl5pPr marL="2057400" indent="-228600">
              <a:lnSpc>
                <a:spcPct val="120000"/>
              </a:lnSpc>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5pPr>
            <a:lvl6pPr marL="25146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6pPr>
            <a:lvl7pPr marL="29718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7pPr>
            <a:lvl8pPr marL="34290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8pPr>
            <a:lvl9pPr marL="3886200" indent="-228600" defTabSz="457200" eaLnBrk="0" fontAlgn="base" hangingPunct="0">
              <a:lnSpc>
                <a:spcPct val="120000"/>
              </a:lnSpc>
              <a:spcBef>
                <a:spcPct val="0"/>
              </a:spcBef>
              <a:spcAft>
                <a:spcPts val="138"/>
              </a:spcAft>
              <a:buClr>
                <a:srgbClr val="7F7F7F"/>
              </a:buClr>
              <a:buFont typeface="Arial" panose="020B0604020202020204" pitchFamily="34" charset="0"/>
              <a:defRPr sz="1100">
                <a:solidFill>
                  <a:schemeClr val="tx1"/>
                </a:solidFill>
                <a:latin typeface="Verdana" panose="020B0604030504040204" pitchFamily="34" charset="0"/>
                <a:ea typeface="Arial" panose="020B0604020202020204" pitchFamily="34" charset="0"/>
                <a:cs typeface="Verdana" panose="020B0604030504040204" pitchFamily="34" charset="0"/>
              </a:defRPr>
            </a:lvl9pPr>
          </a:lstStyle>
          <a:p>
            <a:pPr defTabSz="457200" eaLnBrk="0" fontAlgn="base" hangingPunct="0">
              <a:spcBef>
                <a:spcPct val="0"/>
              </a:spcBef>
            </a:pPr>
            <a:r>
              <a:rPr lang="en-US" altLang="en-US" b="1">
                <a:solidFill>
                  <a:prstClr val="black"/>
                </a:solidFill>
              </a:rPr>
              <a:t>Rent Control </a:t>
            </a:r>
            <a:r>
              <a:rPr lang="en-US" altLang="en-US" sz="1600" b="1">
                <a:solidFill>
                  <a:prstClr val="black"/>
                </a:solidFill>
              </a:rPr>
              <a:t>(H.1316)</a:t>
            </a:r>
            <a:endParaRPr lang="en-US" altLang="en-US" b="1">
              <a:solidFill>
                <a:prstClr val="black"/>
              </a:solidFill>
            </a:endParaRPr>
          </a:p>
        </p:txBody>
      </p:sp>
      <p:sp>
        <p:nvSpPr>
          <p:cNvPr id="26632" name="Rectangle 2"/>
          <p:cNvSpPr>
            <a:spLocks noChangeArrowheads="1"/>
          </p:cNvSpPr>
          <p:nvPr/>
        </p:nvSpPr>
        <p:spPr bwMode="auto">
          <a:xfrm>
            <a:off x="239713" y="4930776"/>
            <a:ext cx="8642350" cy="4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322263">
              <a:defRPr sz="2400">
                <a:solidFill>
                  <a:schemeClr val="tx1"/>
                </a:solidFill>
                <a:latin typeface="Arial" panose="020B0604020202020204" pitchFamily="34" charset="0"/>
                <a:ea typeface="ＭＳ Ｐゴシック" panose="020B0600070205080204" pitchFamily="34" charset="-128"/>
              </a:defRPr>
            </a:lvl1pPr>
            <a:lvl2pPr marL="117475" indent="-111125" defTabSz="322263">
              <a:defRPr sz="2400">
                <a:solidFill>
                  <a:schemeClr val="tx1"/>
                </a:solidFill>
                <a:latin typeface="Arial" panose="020B0604020202020204" pitchFamily="34" charset="0"/>
                <a:ea typeface="ＭＳ Ｐゴシック" panose="020B0600070205080204" pitchFamily="34" charset="-128"/>
              </a:defRPr>
            </a:lvl2pPr>
            <a:lvl3pPr marL="1143000" indent="-228600" defTabSz="322263">
              <a:defRPr sz="2400">
                <a:solidFill>
                  <a:schemeClr val="tx1"/>
                </a:solidFill>
                <a:latin typeface="Arial" panose="020B0604020202020204" pitchFamily="34" charset="0"/>
                <a:ea typeface="ＭＳ Ｐゴシック" panose="020B0600070205080204" pitchFamily="34" charset="-128"/>
              </a:defRPr>
            </a:lvl3pPr>
            <a:lvl4pPr marL="1600200" indent="-228600" defTabSz="322263">
              <a:defRPr sz="2400">
                <a:solidFill>
                  <a:schemeClr val="tx1"/>
                </a:solidFill>
                <a:latin typeface="Arial" panose="020B0604020202020204" pitchFamily="34" charset="0"/>
                <a:ea typeface="ＭＳ Ｐゴシック" panose="020B0600070205080204" pitchFamily="34" charset="-128"/>
              </a:defRPr>
            </a:lvl4pPr>
            <a:lvl5pPr marL="2057400" indent="-228600" defTabSz="322263">
              <a:defRPr sz="2400">
                <a:solidFill>
                  <a:schemeClr val="tx1"/>
                </a:solidFill>
                <a:latin typeface="Arial" panose="020B0604020202020204" pitchFamily="34" charset="0"/>
                <a:ea typeface="ＭＳ Ｐゴシック" panose="020B0600070205080204" pitchFamily="34" charset="-128"/>
              </a:defRPr>
            </a:lvl5pPr>
            <a:lvl6pPr marL="25146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700">
                <a:solidFill>
                  <a:srgbClr val="000000"/>
                </a:solidFill>
                <a:latin typeface="Georgia" panose="02040502050405020303" pitchFamily="18" charset="0"/>
              </a:rPr>
              <a:t>This bill would allow a local option for municipalities to enact rent control</a:t>
            </a:r>
            <a:endParaRPr lang="en-US" altLang="en-US" sz="1700">
              <a:solidFill>
                <a:srgbClr val="006666"/>
              </a:solidFill>
              <a:latin typeface="Georgia" panose="02040502050405020303" pitchFamily="18" charset="0"/>
            </a:endParaRPr>
          </a:p>
        </p:txBody>
      </p:sp>
    </p:spTree>
    <p:extLst>
      <p:ext uri="{BB962C8B-B14F-4D97-AF65-F5344CB8AC3E}">
        <p14:creationId xmlns:p14="http://schemas.microsoft.com/office/powerpoint/2010/main" val="321939987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468"/>
          <a:stretch/>
        </p:blipFill>
        <p:spPr>
          <a:xfrm>
            <a:off x="-1" y="1984126"/>
            <a:ext cx="9144000" cy="3900688"/>
          </a:xfrm>
          <a:prstGeom prst="rect">
            <a:avLst/>
          </a:prstGeom>
        </p:spPr>
      </p:pic>
      <p:sp>
        <p:nvSpPr>
          <p:cNvPr id="5" name="Title 1"/>
          <p:cNvSpPr txBox="1">
            <a:spLocks/>
          </p:cNvSpPr>
          <p:nvPr/>
        </p:nvSpPr>
        <p:spPr>
          <a:xfrm>
            <a:off x="0" y="288232"/>
            <a:ext cx="8188657" cy="987552"/>
          </a:xfrm>
          <a:prstGeom prst="homePlate">
            <a:avLst/>
          </a:prstGeom>
          <a:solidFill>
            <a:schemeClr val="accent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solidFill>
                  <a:schemeClr val="bg1"/>
                </a:solidFill>
                <a:latin typeface="Helvetica" panose="020B0604020202020204" pitchFamily="34" charset="0"/>
                <a:cs typeface="Helvetica" panose="020B0604020202020204" pitchFamily="34" charset="0"/>
              </a:rPr>
              <a:t>www.mhp.net/datatown</a:t>
            </a:r>
            <a:endParaRPr lang="en-US" sz="5400" b="1" dirty="0">
              <a:solidFill>
                <a:schemeClr val="bg1"/>
              </a:solidFill>
              <a:latin typeface="Helvetica" panose="020B0604020202020204" pitchFamily="34" charset="0"/>
              <a:cs typeface="Helvetica"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5893" y="6185140"/>
            <a:ext cx="570764" cy="594546"/>
          </a:xfrm>
          <a:prstGeom prst="rect">
            <a:avLst/>
          </a:prstGeom>
        </p:spPr>
      </p:pic>
    </p:spTree>
    <p:extLst>
      <p:ext uri="{BB962C8B-B14F-4D97-AF65-F5344CB8AC3E}">
        <p14:creationId xmlns:p14="http://schemas.microsoft.com/office/powerpoint/2010/main" val="15645156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5"/>
          <p:cNvSpPr>
            <a:spLocks noGrp="1"/>
          </p:cNvSpPr>
          <p:nvPr>
            <p:ph type="title"/>
          </p:nvPr>
        </p:nvSpPr>
        <p:spPr>
          <a:xfrm>
            <a:off x="239713" y="1106488"/>
            <a:ext cx="8559800" cy="569912"/>
          </a:xfrm>
        </p:spPr>
        <p:txBody>
          <a:bodyPr/>
          <a:lstStyle/>
          <a:p>
            <a:r>
              <a:rPr lang="en-US" altLang="en-US" sz="3600">
                <a:latin typeface="Georgia" panose="02040502050405020303" pitchFamily="18" charset="0"/>
                <a:ea typeface="ＭＳ Ｐゴシック" panose="020B0600070205080204" pitchFamily="34" charset="-128"/>
                <a:cs typeface="Georgia" panose="02040502050405020303" pitchFamily="18" charset="0"/>
              </a:rPr>
              <a:t>Neighborhood Stabilization </a:t>
            </a:r>
            <a:r>
              <a:rPr lang="en-US" altLang="en-US" sz="2400">
                <a:latin typeface="Georgia" panose="02040502050405020303" pitchFamily="18" charset="0"/>
                <a:ea typeface="ＭＳ Ｐゴシック" panose="020B0600070205080204" pitchFamily="34" charset="-128"/>
                <a:cs typeface="Georgia" panose="02040502050405020303" pitchFamily="18" charset="0"/>
              </a:rPr>
              <a:t>(H.177 &amp; S.1627)</a:t>
            </a:r>
            <a:endParaRPr lang="en-US" altLang="en-US" smtClean="0">
              <a:latin typeface="Georgia" panose="02040502050405020303" pitchFamily="18" charset="0"/>
              <a:ea typeface="ＭＳ Ｐゴシック" panose="020B0600070205080204" pitchFamily="34" charset="-128"/>
              <a:cs typeface="Georgia" panose="02040502050405020303" pitchFamily="18" charset="0"/>
            </a:endParaRPr>
          </a:p>
        </p:txBody>
      </p:sp>
      <p:sp>
        <p:nvSpPr>
          <p:cNvPr id="28675" name="Content Placeholder 7"/>
          <p:cNvSpPr>
            <a:spLocks noGrp="1" noChangeArrowheads="1"/>
          </p:cNvSpPr>
          <p:nvPr>
            <p:ph sz="quarter" idx="12"/>
          </p:nvPr>
        </p:nvSpPr>
        <p:spPr>
          <a:xfrm>
            <a:off x="239713" y="1917701"/>
            <a:ext cx="8642350" cy="1196975"/>
          </a:xfrm>
        </p:spPr>
        <p:txBody>
          <a:bodyPr/>
          <a:lstStyle/>
          <a:p>
            <a:pPr marL="1588" indent="0"/>
            <a:r>
              <a:rPr lang="en-US" altLang="en-US" sz="1800">
                <a:latin typeface="Georgia" panose="02040502050405020303" pitchFamily="18" charset="0"/>
                <a:ea typeface="ＭＳ Ｐゴシック" panose="020B0600070205080204" pitchFamily="34" charset="-128"/>
                <a:cs typeface="Georgia" panose="02040502050405020303" pitchFamily="18" charset="0"/>
              </a:rPr>
              <a:t>This legislation would assist Gateway Cities and rural towns address distressed vacant housing that continues to deteriorate, cause blight, and further weaken struggling housing markets by:</a:t>
            </a:r>
          </a:p>
        </p:txBody>
      </p:sp>
      <p:sp>
        <p:nvSpPr>
          <p:cNvPr id="28676" name="Rectangle 2"/>
          <p:cNvSpPr>
            <a:spLocks noChangeArrowheads="1"/>
          </p:cNvSpPr>
          <p:nvPr/>
        </p:nvSpPr>
        <p:spPr bwMode="auto">
          <a:xfrm>
            <a:off x="503239" y="3044826"/>
            <a:ext cx="8296275"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322263">
              <a:defRPr sz="2400">
                <a:solidFill>
                  <a:schemeClr val="tx1"/>
                </a:solidFill>
                <a:latin typeface="Arial" panose="020B0604020202020204" pitchFamily="34" charset="0"/>
                <a:ea typeface="ＭＳ Ｐゴシック" panose="020B0600070205080204" pitchFamily="34" charset="-128"/>
              </a:defRPr>
            </a:lvl1pPr>
            <a:lvl2pPr marL="117475" indent="-111125" defTabSz="322263">
              <a:defRPr sz="2400">
                <a:solidFill>
                  <a:schemeClr val="tx1"/>
                </a:solidFill>
                <a:latin typeface="Arial" panose="020B0604020202020204" pitchFamily="34" charset="0"/>
                <a:ea typeface="ＭＳ Ｐゴシック" panose="020B0600070205080204" pitchFamily="34" charset="-128"/>
              </a:defRPr>
            </a:lvl2pPr>
            <a:lvl3pPr marL="1143000" indent="-228600" defTabSz="322263">
              <a:defRPr sz="2400">
                <a:solidFill>
                  <a:schemeClr val="tx1"/>
                </a:solidFill>
                <a:latin typeface="Arial" panose="020B0604020202020204" pitchFamily="34" charset="0"/>
                <a:ea typeface="ＭＳ Ｐゴシック" panose="020B0600070205080204" pitchFamily="34" charset="-128"/>
              </a:defRPr>
            </a:lvl3pPr>
            <a:lvl4pPr marL="1600200" indent="-228600" defTabSz="322263">
              <a:defRPr sz="2400">
                <a:solidFill>
                  <a:schemeClr val="tx1"/>
                </a:solidFill>
                <a:latin typeface="Arial" panose="020B0604020202020204" pitchFamily="34" charset="0"/>
                <a:ea typeface="ＭＳ Ｐゴシック" panose="020B0600070205080204" pitchFamily="34" charset="-128"/>
              </a:defRPr>
            </a:lvl4pPr>
            <a:lvl5pPr marL="2057400" indent="-228600" defTabSz="322263">
              <a:defRPr sz="2400">
                <a:solidFill>
                  <a:schemeClr val="tx1"/>
                </a:solidFill>
                <a:latin typeface="Arial" panose="020B0604020202020204" pitchFamily="34" charset="0"/>
                <a:ea typeface="ＭＳ Ｐゴシック" panose="020B0600070205080204" pitchFamily="34" charset="-128"/>
              </a:defRPr>
            </a:lvl5pPr>
            <a:lvl6pPr marL="25146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3222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600">
                <a:solidFill>
                  <a:srgbClr val="000000"/>
                </a:solidFill>
                <a:latin typeface="Georgia" panose="02040502050405020303" pitchFamily="18" charset="0"/>
              </a:rPr>
              <a:t>Creating a spot blight rehabilitation program </a:t>
            </a:r>
          </a:p>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600">
                <a:solidFill>
                  <a:srgbClr val="000000"/>
                </a:solidFill>
                <a:latin typeface="Georgia" panose="02040502050405020303" pitchFamily="18" charset="0"/>
              </a:rPr>
              <a:t>Establishing a commission on bringing older buildings up to code, cost-effectively, in weak real estate markets</a:t>
            </a:r>
          </a:p>
          <a:p>
            <a:pPr lvl="1" eaLnBrk="0" fontAlgn="base" hangingPunct="0">
              <a:lnSpc>
                <a:spcPct val="120000"/>
              </a:lnSpc>
              <a:spcBef>
                <a:spcPct val="0"/>
              </a:spcBef>
              <a:spcAft>
                <a:spcPts val="600"/>
              </a:spcAft>
              <a:buClr>
                <a:srgbClr val="993399"/>
              </a:buClr>
              <a:buSzPct val="100000"/>
              <a:buFont typeface="Arial" panose="020B0604020202020204" pitchFamily="34" charset="0"/>
              <a:buChar char="•"/>
            </a:pPr>
            <a:r>
              <a:rPr lang="en-US" altLang="en-US" sz="1600">
                <a:solidFill>
                  <a:srgbClr val="000000"/>
                </a:solidFill>
                <a:latin typeface="Georgia" panose="02040502050405020303" pitchFamily="18" charset="0"/>
              </a:rPr>
              <a:t>Requiring EOHED to create a capacity-building program to assist cities and towns initiating new neighborhood stabilization programs and practices</a:t>
            </a:r>
          </a:p>
        </p:txBody>
      </p:sp>
    </p:spTree>
    <p:extLst>
      <p:ext uri="{BB962C8B-B14F-4D97-AF65-F5344CB8AC3E}">
        <p14:creationId xmlns:p14="http://schemas.microsoft.com/office/powerpoint/2010/main" val="417064183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18532"/>
            <a:ext cx="8461948" cy="987552"/>
          </a:xfrm>
          <a:prstGeom prst="homePlate">
            <a:avLst/>
          </a:prstGeom>
          <a:solidFill>
            <a:srgbClr val="FFC000"/>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solidFill>
                  <a:schemeClr val="bg1"/>
                </a:solidFill>
                <a:latin typeface="Helvetica" panose="020B0604020202020204" pitchFamily="34" charset="0"/>
                <a:cs typeface="Helvetica" panose="020B0604020202020204" pitchFamily="34" charset="0"/>
              </a:rPr>
              <a:t>www.housingtoolbox.org</a:t>
            </a:r>
            <a:endParaRPr lang="en-US" sz="5400" b="1" dirty="0">
              <a:solidFill>
                <a:schemeClr val="bg1"/>
              </a:solidFill>
              <a:latin typeface="Helvetica" panose="020B0604020202020204" pitchFamily="34" charset="0"/>
              <a:cs typeface="Helvetica" panose="020B0604020202020204" pitchFamily="34" charset="0"/>
            </a:endParaRPr>
          </a:p>
        </p:txBody>
      </p:sp>
      <p:pic>
        <p:nvPicPr>
          <p:cNvPr id="205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62362" y="1293286"/>
            <a:ext cx="3564738" cy="54864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689462" y="1106084"/>
            <a:ext cx="3916691" cy="36255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247BA0"/>
              </a:buClr>
              <a:buFont typeface="Webdings" panose="05030102010509060703" pitchFamily="18" charset="2"/>
              <a:buChar char="4"/>
              <a:tabLst>
                <a:tab pos="708125" algn="l"/>
              </a:tabLst>
              <a:defRPr/>
            </a:pPr>
            <a:r>
              <a:rPr lang="en-US" sz="2400" b="1" dirty="0" smtClean="0">
                <a:solidFill>
                  <a:srgbClr val="324D74"/>
                </a:solidFill>
                <a:latin typeface="Helvetica" panose="020B0604020202020204" pitchFamily="34" charset="0"/>
                <a:cs typeface="Helvetica" panose="020B0604020202020204" pitchFamily="34" charset="0"/>
              </a:rPr>
              <a:t>Assessing needs</a:t>
            </a:r>
          </a:p>
          <a:p>
            <a:pPr>
              <a:lnSpc>
                <a:spcPct val="150000"/>
              </a:lnSpc>
              <a:buClr>
                <a:srgbClr val="247BA0"/>
              </a:buClr>
              <a:buFont typeface="Webdings" panose="05030102010509060703" pitchFamily="18" charset="2"/>
              <a:buChar char="4"/>
              <a:tabLst>
                <a:tab pos="708125" algn="l"/>
              </a:tabLst>
              <a:defRPr/>
            </a:pPr>
            <a:r>
              <a:rPr lang="en-US" sz="2400" b="1" dirty="0" smtClean="0">
                <a:solidFill>
                  <a:srgbClr val="324D74"/>
                </a:solidFill>
                <a:latin typeface="Helvetica" panose="020B0604020202020204" pitchFamily="34" charset="0"/>
                <a:cs typeface="Helvetica" panose="020B0604020202020204" pitchFamily="34" charset="0"/>
              </a:rPr>
              <a:t>Local tools (NEW)</a:t>
            </a:r>
          </a:p>
          <a:p>
            <a:pPr>
              <a:lnSpc>
                <a:spcPct val="150000"/>
              </a:lnSpc>
              <a:buClr>
                <a:srgbClr val="247BA0"/>
              </a:buClr>
              <a:buFont typeface="Webdings" panose="05030102010509060703" pitchFamily="18" charset="2"/>
              <a:buChar char="4"/>
              <a:tabLst>
                <a:tab pos="708125" algn="l"/>
              </a:tabLst>
              <a:defRPr/>
            </a:pPr>
            <a:r>
              <a:rPr lang="en-US" sz="2400" b="1" dirty="0" smtClean="0">
                <a:solidFill>
                  <a:srgbClr val="324D74"/>
                </a:solidFill>
                <a:latin typeface="Helvetica" panose="020B0604020202020204" pitchFamily="34" charset="0"/>
                <a:cs typeface="Helvetica" panose="020B0604020202020204" pitchFamily="34" charset="0"/>
              </a:rPr>
              <a:t>Local support</a:t>
            </a:r>
          </a:p>
          <a:p>
            <a:pPr>
              <a:lnSpc>
                <a:spcPct val="100000"/>
              </a:lnSpc>
              <a:buClr>
                <a:srgbClr val="247BA0"/>
              </a:buClr>
              <a:buFont typeface="Webdings" panose="05030102010509060703" pitchFamily="18" charset="2"/>
              <a:buChar char="4"/>
              <a:tabLst>
                <a:tab pos="708125" algn="l"/>
              </a:tabLst>
              <a:defRPr/>
            </a:pPr>
            <a:r>
              <a:rPr lang="en-US" sz="2400" b="1" dirty="0" smtClean="0">
                <a:solidFill>
                  <a:srgbClr val="324D74"/>
                </a:solidFill>
                <a:latin typeface="Helvetica" panose="020B0604020202020204" pitchFamily="34" charset="0"/>
                <a:cs typeface="Helvetica" panose="020B0604020202020204" pitchFamily="34" charset="0"/>
              </a:rPr>
              <a:t>Zoning and land use</a:t>
            </a:r>
          </a:p>
          <a:p>
            <a:pPr>
              <a:lnSpc>
                <a:spcPct val="100000"/>
              </a:lnSpc>
              <a:buClr>
                <a:srgbClr val="247BA0"/>
              </a:buClr>
              <a:buFont typeface="Webdings" panose="05030102010509060703" pitchFamily="18" charset="2"/>
              <a:buChar char="4"/>
              <a:tabLst>
                <a:tab pos="708125" algn="l"/>
              </a:tabLst>
              <a:defRPr/>
            </a:pPr>
            <a:r>
              <a:rPr lang="en-US" sz="2400" b="1" dirty="0" smtClean="0">
                <a:solidFill>
                  <a:srgbClr val="324D74"/>
                </a:solidFill>
                <a:latin typeface="Helvetica" panose="020B0604020202020204" pitchFamily="34" charset="0"/>
                <a:cs typeface="Helvetica" panose="020B0604020202020204" pitchFamily="34" charset="0"/>
              </a:rPr>
              <a:t>Fair housing</a:t>
            </a:r>
          </a:p>
          <a:p>
            <a:pPr>
              <a:lnSpc>
                <a:spcPct val="100000"/>
              </a:lnSpc>
              <a:buClr>
                <a:srgbClr val="247BA0"/>
              </a:buClr>
              <a:buFont typeface="Webdings" panose="05030102010509060703" pitchFamily="18" charset="2"/>
              <a:buChar char="4"/>
              <a:tabLst>
                <a:tab pos="708125" algn="l"/>
              </a:tabLst>
              <a:defRPr/>
            </a:pPr>
            <a:r>
              <a:rPr lang="en-US" sz="2400" b="1" dirty="0" smtClean="0">
                <a:solidFill>
                  <a:srgbClr val="324D74"/>
                </a:solidFill>
                <a:latin typeface="Helvetica" panose="020B0604020202020204" pitchFamily="34" charset="0"/>
                <a:cs typeface="Helvetica" panose="020B0604020202020204" pitchFamily="34" charset="0"/>
              </a:rPr>
              <a:t>Housing development process</a:t>
            </a:r>
          </a:p>
          <a:p>
            <a:pPr>
              <a:lnSpc>
                <a:spcPct val="100000"/>
              </a:lnSpc>
              <a:buClr>
                <a:srgbClr val="247BA0"/>
              </a:buClr>
              <a:buFont typeface="Webdings" panose="05030102010509060703" pitchFamily="18" charset="2"/>
              <a:buChar char="4"/>
              <a:tabLst>
                <a:tab pos="708125" algn="l"/>
              </a:tabLst>
              <a:defRPr/>
            </a:pPr>
            <a:r>
              <a:rPr lang="en-US" sz="2400" b="1" dirty="0" smtClean="0">
                <a:solidFill>
                  <a:srgbClr val="324D74"/>
                </a:solidFill>
                <a:latin typeface="Helvetica" panose="020B0604020202020204" pitchFamily="34" charset="0"/>
                <a:cs typeface="Helvetica" panose="020B0604020202020204" pitchFamily="34" charset="0"/>
              </a:rPr>
              <a:t>Financing and funding</a:t>
            </a:r>
          </a:p>
          <a:p>
            <a:pPr>
              <a:lnSpc>
                <a:spcPct val="100000"/>
              </a:lnSpc>
              <a:buClr>
                <a:srgbClr val="247BA0"/>
              </a:buClr>
              <a:buFont typeface="Webdings" panose="05030102010509060703" pitchFamily="18" charset="2"/>
              <a:buChar char="4"/>
              <a:tabLst>
                <a:tab pos="708125" algn="l"/>
              </a:tabLst>
              <a:defRPr/>
            </a:pPr>
            <a:r>
              <a:rPr lang="en-US" sz="2400" b="1" dirty="0" smtClean="0">
                <a:solidFill>
                  <a:srgbClr val="324D74"/>
                </a:solidFill>
                <a:latin typeface="Helvetica" panose="020B0604020202020204" pitchFamily="34" charset="0"/>
                <a:cs typeface="Helvetica" panose="020B0604020202020204" pitchFamily="34" charset="0"/>
              </a:rPr>
              <a:t>Case studies &amp; best practices (NEW)</a:t>
            </a:r>
          </a:p>
          <a:p>
            <a:pPr>
              <a:lnSpc>
                <a:spcPct val="100000"/>
              </a:lnSpc>
              <a:buClr>
                <a:srgbClr val="247BA0"/>
              </a:buClr>
              <a:buFont typeface="Webdings" panose="05030102010509060703" pitchFamily="18" charset="2"/>
              <a:buChar char="4"/>
              <a:tabLst>
                <a:tab pos="708125" algn="l"/>
              </a:tabLst>
              <a:defRPr/>
            </a:pPr>
            <a:r>
              <a:rPr lang="en-US" sz="2400" b="1" dirty="0" smtClean="0">
                <a:solidFill>
                  <a:srgbClr val="324D74"/>
                </a:solidFill>
                <a:latin typeface="Helvetica" panose="020B0604020202020204" pitchFamily="34" charset="0"/>
                <a:cs typeface="Helvetica" panose="020B0604020202020204" pitchFamily="34" charset="0"/>
              </a:rPr>
              <a:t>Resources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5893" y="6185140"/>
            <a:ext cx="570764" cy="594546"/>
          </a:xfrm>
          <a:prstGeom prst="rect">
            <a:avLst/>
          </a:prstGeom>
        </p:spPr>
      </p:pic>
    </p:spTree>
    <p:extLst>
      <p:ext uri="{BB962C8B-B14F-4D97-AF65-F5344CB8AC3E}">
        <p14:creationId xmlns:p14="http://schemas.microsoft.com/office/powerpoint/2010/main" val="58451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425"/>
            <a:ext cx="9144000" cy="588915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5893" y="6185140"/>
            <a:ext cx="570764" cy="594546"/>
          </a:xfrm>
          <a:prstGeom prst="rect">
            <a:avLst/>
          </a:prstGeom>
        </p:spPr>
      </p:pic>
    </p:spTree>
    <p:extLst>
      <p:ext uri="{BB962C8B-B14F-4D97-AF65-F5344CB8AC3E}">
        <p14:creationId xmlns:p14="http://schemas.microsoft.com/office/powerpoint/2010/main" val="4376919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504797" y="1466701"/>
            <a:ext cx="3496204" cy="4534049"/>
          </a:xfrm>
          <a:prstGeom prst="rect">
            <a:avLst/>
          </a:prstGeom>
          <a:solidFill>
            <a:srgbClr val="FFC000"/>
          </a:solidFill>
        </p:spPr>
      </p:pic>
      <p:sp>
        <p:nvSpPr>
          <p:cNvPr id="5" name="Title 1"/>
          <p:cNvSpPr txBox="1">
            <a:spLocks/>
          </p:cNvSpPr>
          <p:nvPr/>
        </p:nvSpPr>
        <p:spPr>
          <a:xfrm>
            <a:off x="1143001" y="1085850"/>
            <a:ext cx="4980482" cy="580127"/>
          </a:xfrm>
          <a:prstGeom prst="homePlate">
            <a:avLst/>
          </a:prstGeom>
          <a:solidFill>
            <a:schemeClr val="accent4"/>
          </a:solidFill>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dirty="0">
                <a:solidFill>
                  <a:prstClr val="white"/>
                </a:solidFill>
                <a:latin typeface="Helvetica" panose="020B0604020202020204" pitchFamily="34" charset="0"/>
                <a:cs typeface="Helvetica" panose="020B0604020202020204" pitchFamily="34" charset="0"/>
              </a:rPr>
              <a:t>Planning for Affordability</a:t>
            </a:r>
          </a:p>
        </p:txBody>
      </p:sp>
      <p:sp>
        <p:nvSpPr>
          <p:cNvPr id="7" name="Title 1"/>
          <p:cNvSpPr txBox="1">
            <a:spLocks/>
          </p:cNvSpPr>
          <p:nvPr/>
        </p:nvSpPr>
        <p:spPr>
          <a:xfrm flipH="1">
            <a:off x="1644520" y="4721999"/>
            <a:ext cx="7004957" cy="547304"/>
          </a:xfrm>
          <a:prstGeom prst="homePlate">
            <a:avLst/>
          </a:prstGeom>
          <a:solidFill>
            <a:srgbClr val="00B0F0"/>
          </a:solidFill>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700" b="1" dirty="0">
                <a:solidFill>
                  <a:prstClr val="white"/>
                </a:solidFill>
                <a:latin typeface="Helvetica" panose="020B0604020202020204" pitchFamily="34" charset="0"/>
                <a:cs typeface="Helvetica" panose="020B0604020202020204" pitchFamily="34" charset="0"/>
              </a:rPr>
              <a:t>What’s Zoning Got to Do With It?</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177" y="1375913"/>
            <a:ext cx="4876948" cy="3657711"/>
          </a:xfrm>
          <a:prstGeom prst="rect">
            <a:avLst/>
          </a:prstGeom>
        </p:spPr>
      </p:pic>
    </p:spTree>
    <p:extLst>
      <p:ext uri="{BB962C8B-B14F-4D97-AF65-F5344CB8AC3E}">
        <p14:creationId xmlns:p14="http://schemas.microsoft.com/office/powerpoint/2010/main" val="8985480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3.xml><?xml version="1.0" encoding="utf-8"?>
<a:theme xmlns:a="http://schemas.openxmlformats.org/drawingml/2006/main" name="2018CHAPAPresentationTemplate">
  <a:themeElements>
    <a:clrScheme name="Custom 155">
      <a:dk1>
        <a:sysClr val="windowText" lastClr="000000"/>
      </a:dk1>
      <a:lt1>
        <a:sysClr val="window" lastClr="FFFFFF"/>
      </a:lt1>
      <a:dk2>
        <a:srgbClr val="000000"/>
      </a:dk2>
      <a:lt2>
        <a:srgbClr val="E5E8E8"/>
      </a:lt2>
      <a:accent1>
        <a:srgbClr val="0096D6"/>
      </a:accent1>
      <a:accent2>
        <a:srgbClr val="F05332"/>
      </a:accent2>
      <a:accent3>
        <a:srgbClr val="B7CA34"/>
      </a:accent3>
      <a:accent4>
        <a:srgbClr val="822980"/>
      </a:accent4>
      <a:accent5>
        <a:srgbClr val="87898B"/>
      </a:accent5>
      <a:accent6>
        <a:srgbClr val="B9B8BB"/>
      </a:accent6>
      <a:hlink>
        <a:srgbClr val="0096D6"/>
      </a:hlink>
      <a:folHlink>
        <a:srgbClr val="8229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5021</TotalTime>
  <Words>3461</Words>
  <Application>Microsoft Office PowerPoint</Application>
  <PresentationFormat>On-screen Show (4:3)</PresentationFormat>
  <Paragraphs>502</Paragraphs>
  <Slides>60</Slides>
  <Notes>22</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60</vt:i4>
      </vt:variant>
    </vt:vector>
  </HeadingPairs>
  <TitlesOfParts>
    <vt:vector size="83" baseType="lpstr">
      <vt:lpstr>ＭＳ Ｐゴシック</vt:lpstr>
      <vt:lpstr>Arial</vt:lpstr>
      <vt:lpstr>Arial Black</vt:lpstr>
      <vt:lpstr>Arial Rounded MT Bold</vt:lpstr>
      <vt:lpstr>Calibri</vt:lpstr>
      <vt:lpstr>Calibri Light</vt:lpstr>
      <vt:lpstr>Corbel</vt:lpstr>
      <vt:lpstr>Georgia</vt:lpstr>
      <vt:lpstr>Helvetica</vt:lpstr>
      <vt:lpstr>Lucida Grande</vt:lpstr>
      <vt:lpstr>Mistral</vt:lpstr>
      <vt:lpstr>Raleway</vt:lpstr>
      <vt:lpstr>Savoy Roman</vt:lpstr>
      <vt:lpstr>Times New Roman</vt:lpstr>
      <vt:lpstr>Tw Cen MT</vt:lpstr>
      <vt:lpstr>Verdana</vt:lpstr>
      <vt:lpstr>Webdings</vt:lpstr>
      <vt:lpstr>Wingdings</vt:lpstr>
      <vt:lpstr>Office Theme</vt:lpstr>
      <vt:lpstr>Basis</vt:lpstr>
      <vt:lpstr>2018CHAPAPresentationTemplate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“affordable” vs. “Affordable”</vt:lpstr>
      <vt:lpstr>PowerPoint Presentation</vt:lpstr>
      <vt:lpstr>Are we building for the future or the past?</vt:lpstr>
      <vt:lpstr>PowerPoint Presentation</vt:lpstr>
      <vt:lpstr>PowerPoint Presentation</vt:lpstr>
      <vt:lpstr>Exclusionary Zoning through the lens of Fair Housing</vt:lpstr>
      <vt:lpstr>PowerPoint Presentation</vt:lpstr>
      <vt:lpstr>PowerPoint Presentation</vt:lpstr>
      <vt:lpstr>Arlington district C-2 Why is it “declining?”</vt:lpstr>
      <vt:lpstr>Arlington’s First Zoning Map - 1924</vt:lpstr>
      <vt:lpstr>PowerPoint Presentation</vt:lpstr>
      <vt:lpstr>Arlington Single Family Attached Homes Sunnyside Avenue, Two-Family zoning district</vt:lpstr>
      <vt:lpstr>PowerPoint Presentation</vt:lpstr>
      <vt:lpstr>PowerPoint Presentation</vt:lpstr>
      <vt:lpstr>The Arlington “Pillbox”</vt:lpstr>
      <vt:lpstr>Conservation and Historic Movements  1960s and 1970s</vt:lpstr>
      <vt:lpstr>Arlington created a Redevelopment Board</vt:lpstr>
      <vt:lpstr>PowerPoint Presentation</vt:lpstr>
      <vt:lpstr>PowerPoint Presentation</vt:lpstr>
      <vt:lpstr>Weston, MA</vt:lpstr>
      <vt:lpstr>PowerPoint Presentation</vt:lpstr>
      <vt:lpstr>PowerPoint Presentation</vt:lpstr>
      <vt:lpstr>Resident Leadership Changed</vt:lpstr>
      <vt:lpstr>Weston</vt:lpstr>
      <vt:lpstr>PowerPoint Presentation</vt:lpstr>
      <vt:lpstr>Weston Compared to Neighbors</vt:lpstr>
      <vt:lpstr>History of Housing Discrimination</vt:lpstr>
      <vt:lpstr>Whites   Blacks   Latinos</vt:lpstr>
      <vt:lpstr>By 2010 in Massachusetts</vt:lpstr>
      <vt:lpstr>Exclusionary Zoning</vt:lpstr>
      <vt:lpstr>Large lot zoning drives up costs.</vt:lpstr>
      <vt:lpstr>Limiting housing production.</vt:lpstr>
      <vt:lpstr>PowerPoint Presentation</vt:lpstr>
      <vt:lpstr>“Class” is not a protected class under the Fair Housing Act</vt:lpstr>
      <vt:lpstr>PowerPoint Presentation</vt:lpstr>
      <vt:lpstr>Racial Wealth Gap</vt:lpstr>
      <vt:lpstr>Homeownership policy</vt:lpstr>
      <vt:lpstr>Massachusetts Homeownership Racial gap = 49th in nation</vt:lpstr>
      <vt:lpstr>The Consequences are REAL</vt:lpstr>
      <vt:lpstr>A Look at Net Worth</vt:lpstr>
      <vt:lpstr>The Color of Wealth in Boston Federal Reserve Bank of Boston report</vt:lpstr>
      <vt:lpstr>PowerPoint Presentation</vt:lpstr>
      <vt:lpstr>Emerging Housing Legislation</vt:lpstr>
      <vt:lpstr>Housing Choice (H.3507)</vt:lpstr>
      <vt:lpstr>Housing Production Bill (H.1288 &amp; S.775)</vt:lpstr>
      <vt:lpstr>Community Preservation Act (H.2463 &amp; S.1618)</vt:lpstr>
      <vt:lpstr>New Revenue for Housing</vt:lpstr>
      <vt:lpstr>Fair Housing</vt:lpstr>
      <vt:lpstr>Anti-Displacement Polices</vt:lpstr>
      <vt:lpstr>Neighborhood Stabilization (H.177 &amp; S.1627)</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Hopper</dc:creator>
  <cp:lastModifiedBy>Katie Bosse</cp:lastModifiedBy>
  <cp:revision>469</cp:revision>
  <cp:lastPrinted>2019-07-16T21:35:51Z</cp:lastPrinted>
  <dcterms:created xsi:type="dcterms:W3CDTF">2018-01-16T20:02:49Z</dcterms:created>
  <dcterms:modified xsi:type="dcterms:W3CDTF">2019-07-31T12:54:49Z</dcterms:modified>
</cp:coreProperties>
</file>