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4" r:id="rId4"/>
    <p:sldId id="259" r:id="rId5"/>
    <p:sldId id="262" r:id="rId6"/>
    <p:sldId id="263" r:id="rId7"/>
    <p:sldId id="266" r:id="rId8"/>
    <p:sldId id="26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4691FF-DED2-417F-8C9F-0D7AA6E0D9C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D2095E-C163-4FF2-AE55-5F3DC102F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3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3890A7-3898-401B-A8E0-D407551C939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F5E9F-2F32-4A27-BF9D-48C4C562C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2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077B04-E48C-49A3-A1DA-409F6C80881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5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381"/>
            <a:r>
              <a:rPr lang="en-US" sz="1600" dirty="0"/>
              <a:t>So with everything so expensive, including new rentals, it seems like we should be building more Affordable capital A. </a:t>
            </a:r>
          </a:p>
          <a:p>
            <a:pPr defTabSz="949381"/>
            <a:r>
              <a:rPr lang="en-US" sz="1600" dirty="0"/>
              <a:t>We cannot subsidize our way out of this problem</a:t>
            </a:r>
          </a:p>
          <a:p>
            <a:r>
              <a:rPr lang="en-US" sz="1600" dirty="0"/>
              <a:t>Providing subsidy is expensive, and we have limited resources</a:t>
            </a:r>
          </a:p>
          <a:p>
            <a:r>
              <a:rPr lang="en-US" sz="1600" dirty="0"/>
              <a:t>Amount of subsidy available in the state annually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F9F6-6941-4AA2-B69E-9F271B9751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6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50C78-B4B8-49D1-9E85-13CE0DBEDD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1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A2D8-3DD3-4681-AB2D-CFCBFFD72F2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5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B872-8F0F-47A1-B628-BEF43BB6D1B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9036-C530-4F67-BA39-E2A1D6009E2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9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7F8CA-A1B7-4E37-954E-05CEB1DA862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5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FFE50-7260-4465-B4BB-3A3530F7A1C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5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6EEB-1C96-48C4-9EAC-87EDA169BF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4658-69D9-47FE-8158-0551892891C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9CD6-550B-4A46-B627-6AEB4E1D9F0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3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1898-A458-4DC0-B10F-B6158343F8D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8831-C292-4DB3-B838-BE73F9D8C10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3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3CD6-631D-4641-869C-28894A358A8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4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u="none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05A5B-158C-4F10-BE9E-BD3A6A7C49CE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29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hc.org/paycheck-to-paycheck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524000" y="-11113"/>
            <a:ext cx="9144000" cy="1001713"/>
          </a:xfrm>
          <a:prstGeom prst="rect">
            <a:avLst/>
          </a:prstGeom>
          <a:gradFill rotWithShape="0">
            <a:gsLst>
              <a:gs pos="0">
                <a:srgbClr val="F1AB0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>
            <a:outerShdw dist="50799" dir="16799993" algn="ctr" rotWithShape="0">
              <a:srgbClr val="4C4C4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76201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8307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AFFORDABLE </a:t>
            </a:r>
            <a:r>
              <a:rPr lang="en-US" sz="3200" b="1" dirty="0" smtClean="0">
                <a:solidFill>
                  <a:srgbClr val="38307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HOUSING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383070"/>
                </a:solidFill>
                <a:latin typeface="Cambria" pitchFamily="18" charset="0"/>
              </a:rPr>
              <a:t>Agencies Supporting Affordable Housing in Massachusetts</a:t>
            </a:r>
            <a:endParaRPr lang="en-US" sz="2400" b="1" dirty="0">
              <a:solidFill>
                <a:srgbClr val="383070"/>
              </a:solidFill>
              <a:latin typeface="Cambria" pitchFamily="18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3011488" y="1066800"/>
            <a:ext cx="1905000" cy="5334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HUD</a:t>
            </a:r>
            <a:endParaRPr lang="en-US" dirty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 bwMode="auto">
          <a:xfrm>
            <a:off x="5068887" y="1066800"/>
            <a:ext cx="2617015" cy="5334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IRS</a:t>
            </a:r>
            <a:endParaRPr lang="en-US" sz="1400" dirty="0" smtClean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DADADA">
                    <a:lumMod val="10000"/>
                  </a:srgbClr>
                </a:solidFill>
                <a:latin typeface="Calibri" pitchFamily="34" charset="0"/>
              </a:rPr>
              <a:t>Low Income Housing Tax Credit</a:t>
            </a:r>
            <a:endParaRPr lang="en-US" sz="1400" dirty="0">
              <a:solidFill>
                <a:srgbClr val="DADADA">
                  <a:lumMod val="10000"/>
                </a:srgbClr>
              </a:solidFill>
              <a:latin typeface="Calibri" pitchFamily="34" charset="0"/>
            </a:endParaRPr>
          </a:p>
        </p:txBody>
      </p:sp>
      <p:sp>
        <p:nvSpPr>
          <p:cNvPr id="4103" name="TextBox 18"/>
          <p:cNvSpPr txBox="1">
            <a:spLocks noChangeArrowheads="1"/>
          </p:cNvSpPr>
          <p:nvPr/>
        </p:nvSpPr>
        <p:spPr bwMode="auto">
          <a:xfrm>
            <a:off x="1557338" y="2149476"/>
            <a:ext cx="13779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CCFF66"/>
                </a:solidFill>
                <a:latin typeface="Calibri" panose="020F0502020204030204" pitchFamily="34" charset="0"/>
              </a:rPr>
              <a:t>STATE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b="1" dirty="0">
              <a:solidFill>
                <a:srgbClr val="CCFF66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dirty="0">
              <a:solidFill>
                <a:srgbClr val="CCFF66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CCFF66"/>
                </a:solidFill>
                <a:latin typeface="Calibri" panose="020F0502020204030204" pitchFamily="34" charset="0"/>
              </a:rPr>
              <a:t>(Quasi-public Housing Agencies)</a:t>
            </a:r>
            <a:endParaRPr lang="en-US" altLang="en-US" sz="1200" b="1" dirty="0">
              <a:solidFill>
                <a:srgbClr val="CCFF66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Flowchart: Process 19"/>
          <p:cNvSpPr>
            <a:spLocks noChangeArrowheads="1"/>
          </p:cNvSpPr>
          <p:nvPr/>
        </p:nvSpPr>
        <p:spPr bwMode="auto">
          <a:xfrm>
            <a:off x="3027363" y="2057400"/>
            <a:ext cx="4038600" cy="533400"/>
          </a:xfrm>
          <a:prstGeom prst="flowChartProcess">
            <a:avLst/>
          </a:prstGeom>
          <a:solidFill>
            <a:srgbClr val="CCFF66"/>
          </a:solidFill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Department </a:t>
            </a: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of Housing and Community Development</a:t>
            </a:r>
          </a:p>
        </p:txBody>
      </p:sp>
      <p:sp>
        <p:nvSpPr>
          <p:cNvPr id="2057" name="Flowchart: Process 20"/>
          <p:cNvSpPr>
            <a:spLocks noChangeArrowheads="1"/>
          </p:cNvSpPr>
          <p:nvPr/>
        </p:nvSpPr>
        <p:spPr bwMode="auto">
          <a:xfrm>
            <a:off x="3068638" y="3048000"/>
            <a:ext cx="1600200" cy="533400"/>
          </a:xfrm>
          <a:prstGeom prst="flowChartProcess">
            <a:avLst/>
          </a:prstGeom>
          <a:solidFill>
            <a:srgbClr val="CCFF66"/>
          </a:solidFill>
          <a:ln w="9525" algn="ctr">
            <a:solidFill>
              <a:srgbClr val="808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u="none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MHP</a:t>
            </a:r>
            <a:endParaRPr lang="en-US" altLang="en-US" sz="1600" u="none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058" name="Flowchart: Process 21"/>
          <p:cNvSpPr>
            <a:spLocks noChangeArrowheads="1"/>
          </p:cNvSpPr>
          <p:nvPr/>
        </p:nvSpPr>
        <p:spPr bwMode="auto">
          <a:xfrm>
            <a:off x="4800600" y="3048000"/>
            <a:ext cx="1600200" cy="533400"/>
          </a:xfrm>
          <a:prstGeom prst="flowChartProcess">
            <a:avLst/>
          </a:prstGeom>
          <a:solidFill>
            <a:srgbClr val="CCFF66"/>
          </a:solidFill>
          <a:ln w="9525" algn="ctr">
            <a:solidFill>
              <a:srgbClr val="808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MassHousing</a:t>
            </a:r>
          </a:p>
        </p:txBody>
      </p:sp>
      <p:sp>
        <p:nvSpPr>
          <p:cNvPr id="4107" name="Flowchart: Process 22"/>
          <p:cNvSpPr>
            <a:spLocks noChangeArrowheads="1"/>
          </p:cNvSpPr>
          <p:nvPr/>
        </p:nvSpPr>
        <p:spPr bwMode="auto">
          <a:xfrm>
            <a:off x="6477000" y="3048000"/>
            <a:ext cx="1752600" cy="533400"/>
          </a:xfrm>
          <a:prstGeom prst="flowChartProcess">
            <a:avLst/>
          </a:prstGeom>
          <a:solidFill>
            <a:srgbClr val="CCFF66"/>
          </a:solidFill>
          <a:ln w="9525" algn="ctr">
            <a:solidFill>
              <a:srgbClr val="808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MassDevelopment</a:t>
            </a:r>
            <a:endParaRPr lang="en-US" alt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60" name="Flowchart: Process 23"/>
          <p:cNvSpPr>
            <a:spLocks noChangeArrowheads="1"/>
          </p:cNvSpPr>
          <p:nvPr/>
        </p:nvSpPr>
        <p:spPr bwMode="auto">
          <a:xfrm>
            <a:off x="8305800" y="3048000"/>
            <a:ext cx="1600200" cy="533400"/>
          </a:xfrm>
          <a:prstGeom prst="flowChartProcess">
            <a:avLst/>
          </a:prstGeom>
          <a:solidFill>
            <a:srgbClr val="CCFF66"/>
          </a:solidFill>
          <a:ln w="9525" algn="ctr">
            <a:solidFill>
              <a:srgbClr val="808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CEDAC</a:t>
            </a:r>
          </a:p>
        </p:txBody>
      </p:sp>
      <p:sp>
        <p:nvSpPr>
          <p:cNvPr id="4110" name="TextBox 25"/>
          <p:cNvSpPr txBox="1">
            <a:spLocks noChangeArrowheads="1"/>
          </p:cNvSpPr>
          <p:nvPr/>
        </p:nvSpPr>
        <p:spPr bwMode="auto">
          <a:xfrm>
            <a:off x="1524000" y="4648201"/>
            <a:ext cx="153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33CCCC"/>
                </a:solidFill>
                <a:latin typeface="Calibri" panose="020F0502020204030204" pitchFamily="34" charset="0"/>
              </a:rPr>
              <a:t>PRIVATE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33CCCC"/>
                </a:solidFill>
                <a:latin typeface="Calibri" panose="020F0502020204030204" pitchFamily="34" charset="0"/>
              </a:rPr>
              <a:t>NON-PROFIT</a:t>
            </a:r>
            <a:endParaRPr lang="en-US" altLang="en-US" sz="1800" b="1">
              <a:solidFill>
                <a:srgbClr val="33CCCC"/>
              </a:solidFill>
              <a:latin typeface="Calibri" panose="020F0502020204030204" pitchFamily="34" charset="0"/>
            </a:endParaRPr>
          </a:p>
        </p:txBody>
      </p:sp>
      <p:sp>
        <p:nvSpPr>
          <p:cNvPr id="2063" name="Flowchart: Process 27"/>
          <p:cNvSpPr>
            <a:spLocks noChangeArrowheads="1"/>
          </p:cNvSpPr>
          <p:nvPr/>
        </p:nvSpPr>
        <p:spPr bwMode="auto">
          <a:xfrm>
            <a:off x="3124200" y="5334000"/>
            <a:ext cx="3276600" cy="533400"/>
          </a:xfrm>
          <a:prstGeom prst="flowChartProcess">
            <a:avLst/>
          </a:prstGeom>
          <a:solidFill>
            <a:srgbClr val="33CCCC"/>
          </a:solidFill>
          <a:ln w="9525" algn="ctr">
            <a:solidFill>
              <a:srgbClr val="0099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Community Development Corporations</a:t>
            </a:r>
          </a:p>
        </p:txBody>
      </p:sp>
      <p:sp>
        <p:nvSpPr>
          <p:cNvPr id="2064" name="Flowchart: Process 28"/>
          <p:cNvSpPr>
            <a:spLocks noChangeArrowheads="1"/>
          </p:cNvSpPr>
          <p:nvPr/>
        </p:nvSpPr>
        <p:spPr bwMode="auto">
          <a:xfrm>
            <a:off x="3602038" y="4348957"/>
            <a:ext cx="1676400" cy="533400"/>
          </a:xfrm>
          <a:prstGeom prst="flowChartProcess">
            <a:avLst/>
          </a:prstGeom>
          <a:solidFill>
            <a:srgbClr val="33CCCC"/>
          </a:solidFill>
          <a:ln w="9525" algn="ctr">
            <a:solidFill>
              <a:srgbClr val="0099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MHIC</a:t>
            </a:r>
          </a:p>
        </p:txBody>
      </p:sp>
      <p:sp>
        <p:nvSpPr>
          <p:cNvPr id="2065" name="Flowchart: Process 29"/>
          <p:cNvSpPr>
            <a:spLocks noChangeArrowheads="1"/>
          </p:cNvSpPr>
          <p:nvPr/>
        </p:nvSpPr>
        <p:spPr bwMode="auto">
          <a:xfrm>
            <a:off x="6477000" y="5334000"/>
            <a:ext cx="1676400" cy="533400"/>
          </a:xfrm>
          <a:prstGeom prst="flowChartProcess">
            <a:avLst/>
          </a:prstGeom>
          <a:solidFill>
            <a:srgbClr val="33CCCC"/>
          </a:solidFill>
          <a:ln w="9525" algn="ctr">
            <a:solidFill>
              <a:srgbClr val="0099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Regional Non-Profits</a:t>
            </a:r>
          </a:p>
        </p:txBody>
      </p:sp>
      <p:sp>
        <p:nvSpPr>
          <p:cNvPr id="2066" name="Flowchart: Process 30"/>
          <p:cNvSpPr>
            <a:spLocks noChangeArrowheads="1"/>
          </p:cNvSpPr>
          <p:nvPr/>
        </p:nvSpPr>
        <p:spPr bwMode="auto">
          <a:xfrm>
            <a:off x="5819775" y="4348957"/>
            <a:ext cx="1676400" cy="533400"/>
          </a:xfrm>
          <a:prstGeom prst="flowChartProcess">
            <a:avLst/>
          </a:prstGeom>
          <a:solidFill>
            <a:srgbClr val="33CCCC"/>
          </a:solidFill>
          <a:ln w="9525" algn="ctr">
            <a:solidFill>
              <a:srgbClr val="0099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Foundations</a:t>
            </a:r>
          </a:p>
        </p:txBody>
      </p:sp>
      <p:sp>
        <p:nvSpPr>
          <p:cNvPr id="2067" name="Flowchart: Process 31"/>
          <p:cNvSpPr>
            <a:spLocks noChangeArrowheads="1"/>
          </p:cNvSpPr>
          <p:nvPr/>
        </p:nvSpPr>
        <p:spPr bwMode="auto">
          <a:xfrm>
            <a:off x="8229600" y="5334000"/>
            <a:ext cx="1676400" cy="533400"/>
          </a:xfrm>
          <a:prstGeom prst="flowChartProcess">
            <a:avLst/>
          </a:prstGeom>
          <a:solidFill>
            <a:srgbClr val="33CCCC"/>
          </a:solidFill>
          <a:ln w="9525" algn="ctr">
            <a:solidFill>
              <a:srgbClr val="0099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LISC, Enterprise, and Others</a:t>
            </a:r>
            <a:endParaRPr lang="en-US" altLang="en-US" sz="1600" u="none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1531938" y="5984875"/>
            <a:ext cx="14589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CCCC00"/>
                </a:solidFill>
                <a:latin typeface="Calibri" panose="020F0502020204030204" pitchFamily="34" charset="0"/>
              </a:rPr>
              <a:t>FOR-PROFIT</a:t>
            </a:r>
            <a:endParaRPr lang="en-US" altLang="en-US" sz="1800" b="1">
              <a:solidFill>
                <a:srgbClr val="CCCC00"/>
              </a:solidFill>
              <a:latin typeface="Calibri" panose="020F0502020204030204" pitchFamily="34" charset="0"/>
            </a:endParaRPr>
          </a:p>
        </p:txBody>
      </p:sp>
      <p:sp>
        <p:nvSpPr>
          <p:cNvPr id="2069" name="Flowchart: Process 33"/>
          <p:cNvSpPr>
            <a:spLocks noChangeArrowheads="1"/>
          </p:cNvSpPr>
          <p:nvPr/>
        </p:nvSpPr>
        <p:spPr bwMode="auto">
          <a:xfrm>
            <a:off x="3200400" y="6400800"/>
            <a:ext cx="1524000" cy="304800"/>
          </a:xfrm>
          <a:prstGeom prst="flowChartProcess">
            <a:avLst/>
          </a:prstGeom>
          <a:solidFill>
            <a:srgbClr val="CCCC00"/>
          </a:solidFill>
          <a:ln w="9525" algn="ctr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Banks</a:t>
            </a:r>
          </a:p>
        </p:txBody>
      </p:sp>
      <p:sp>
        <p:nvSpPr>
          <p:cNvPr id="2070" name="Flowchart: Process 35"/>
          <p:cNvSpPr>
            <a:spLocks noChangeArrowheads="1"/>
          </p:cNvSpPr>
          <p:nvPr/>
        </p:nvSpPr>
        <p:spPr bwMode="auto">
          <a:xfrm>
            <a:off x="4800600" y="6400800"/>
            <a:ext cx="1524000" cy="304800"/>
          </a:xfrm>
          <a:prstGeom prst="flowChartProcess">
            <a:avLst/>
          </a:prstGeom>
          <a:solidFill>
            <a:srgbClr val="CCCC00"/>
          </a:solidFill>
          <a:ln w="9525" algn="ctr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TLI/PCI</a:t>
            </a:r>
          </a:p>
        </p:txBody>
      </p:sp>
      <p:sp>
        <p:nvSpPr>
          <p:cNvPr id="2071" name="Flowchart: Process 36"/>
          <p:cNvSpPr>
            <a:spLocks noChangeArrowheads="1"/>
          </p:cNvSpPr>
          <p:nvPr/>
        </p:nvSpPr>
        <p:spPr bwMode="auto">
          <a:xfrm>
            <a:off x="6657975" y="6391275"/>
            <a:ext cx="3276600" cy="304800"/>
          </a:xfrm>
          <a:prstGeom prst="flowChartProcess">
            <a:avLst/>
          </a:prstGeom>
          <a:solidFill>
            <a:srgbClr val="CCCC00"/>
          </a:solidFill>
          <a:ln w="9525" algn="ctr">
            <a:solidFill>
              <a:srgbClr val="CC99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Development Companies</a:t>
            </a:r>
          </a:p>
        </p:txBody>
      </p:sp>
      <p:sp>
        <p:nvSpPr>
          <p:cNvPr id="4125" name="Flowchart: Process 46"/>
          <p:cNvSpPr>
            <a:spLocks noChangeArrowheads="1"/>
          </p:cNvSpPr>
          <p:nvPr/>
        </p:nvSpPr>
        <p:spPr bwMode="auto">
          <a:xfrm>
            <a:off x="3048000" y="6019800"/>
            <a:ext cx="3352800" cy="7620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u="sng">
              <a:solidFill>
                <a:srgbClr val="FFFFFF"/>
              </a:solidFill>
            </a:endParaRPr>
          </a:p>
        </p:txBody>
      </p:sp>
      <p:sp>
        <p:nvSpPr>
          <p:cNvPr id="4126" name="TextBox 47"/>
          <p:cNvSpPr txBox="1">
            <a:spLocks noChangeArrowheads="1"/>
          </p:cNvSpPr>
          <p:nvPr/>
        </p:nvSpPr>
        <p:spPr bwMode="auto">
          <a:xfrm>
            <a:off x="3048000" y="4081464"/>
            <a:ext cx="693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Money</a:t>
            </a:r>
          </a:p>
        </p:txBody>
      </p:sp>
      <p:sp>
        <p:nvSpPr>
          <p:cNvPr id="4127" name="TextBox 48"/>
          <p:cNvSpPr txBox="1">
            <a:spLocks noChangeArrowheads="1"/>
          </p:cNvSpPr>
          <p:nvPr/>
        </p:nvSpPr>
        <p:spPr bwMode="auto">
          <a:xfrm>
            <a:off x="6629400" y="6019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</a:rPr>
              <a:t>Capacity</a:t>
            </a:r>
          </a:p>
        </p:txBody>
      </p:sp>
      <p:sp>
        <p:nvSpPr>
          <p:cNvPr id="4128" name="Flowchart: Process 49"/>
          <p:cNvSpPr>
            <a:spLocks noChangeArrowheads="1"/>
          </p:cNvSpPr>
          <p:nvPr/>
        </p:nvSpPr>
        <p:spPr bwMode="auto">
          <a:xfrm>
            <a:off x="6553200" y="6019800"/>
            <a:ext cx="3429000" cy="7620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u="sng">
              <a:solidFill>
                <a:srgbClr val="FFFFFF"/>
              </a:solidFill>
            </a:endParaRPr>
          </a:p>
        </p:txBody>
      </p:sp>
      <p:sp>
        <p:nvSpPr>
          <p:cNvPr id="4129" name="Flowchart: Process 50"/>
          <p:cNvSpPr>
            <a:spLocks noChangeArrowheads="1"/>
          </p:cNvSpPr>
          <p:nvPr/>
        </p:nvSpPr>
        <p:spPr bwMode="auto">
          <a:xfrm>
            <a:off x="3048000" y="4114800"/>
            <a:ext cx="6934200" cy="8382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u="sng">
              <a:solidFill>
                <a:srgbClr val="FFFFFF"/>
              </a:solidFill>
            </a:endParaRPr>
          </a:p>
        </p:txBody>
      </p:sp>
      <p:sp>
        <p:nvSpPr>
          <p:cNvPr id="4130" name="Flowchart: Process 51"/>
          <p:cNvSpPr>
            <a:spLocks noChangeArrowheads="1"/>
          </p:cNvSpPr>
          <p:nvPr/>
        </p:nvSpPr>
        <p:spPr bwMode="auto">
          <a:xfrm>
            <a:off x="3048000" y="5029200"/>
            <a:ext cx="6934200" cy="914400"/>
          </a:xfrm>
          <a:prstGeom prst="flowChart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u="sng">
              <a:solidFill>
                <a:srgbClr val="FFFFFF"/>
              </a:solidFill>
            </a:endParaRPr>
          </a:p>
        </p:txBody>
      </p:sp>
      <p:sp>
        <p:nvSpPr>
          <p:cNvPr id="4131" name="TextBox 52"/>
          <p:cNvSpPr txBox="1">
            <a:spLocks noChangeArrowheads="1"/>
          </p:cNvSpPr>
          <p:nvPr/>
        </p:nvSpPr>
        <p:spPr bwMode="auto">
          <a:xfrm>
            <a:off x="3200400" y="6019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</a:rPr>
              <a:t>Money</a:t>
            </a:r>
          </a:p>
        </p:txBody>
      </p:sp>
      <p:sp>
        <p:nvSpPr>
          <p:cNvPr id="4132" name="TextBox 53"/>
          <p:cNvSpPr txBox="1">
            <a:spLocks noChangeArrowheads="1"/>
          </p:cNvSpPr>
          <p:nvPr/>
        </p:nvSpPr>
        <p:spPr bwMode="auto">
          <a:xfrm>
            <a:off x="3028950" y="5024439"/>
            <a:ext cx="6953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Capacity</a:t>
            </a:r>
            <a:endParaRPr lang="en-US" altLang="en-US" sz="1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85" name="Flowchart: Process 37"/>
          <p:cNvSpPr>
            <a:spLocks noChangeArrowheads="1"/>
          </p:cNvSpPr>
          <p:nvPr/>
        </p:nvSpPr>
        <p:spPr bwMode="auto">
          <a:xfrm>
            <a:off x="3352800" y="1676400"/>
            <a:ext cx="1219200" cy="304800"/>
          </a:xfrm>
          <a:prstGeom prst="flowChartProcess">
            <a:avLst/>
          </a:prstGeom>
          <a:solidFill>
            <a:srgbClr val="CC9900"/>
          </a:solidFill>
          <a:ln w="9525" algn="ctr">
            <a:solidFill>
              <a:srgbClr val="66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Public Housing</a:t>
            </a:r>
          </a:p>
        </p:txBody>
      </p:sp>
      <p:sp>
        <p:nvSpPr>
          <p:cNvPr id="2086" name="Flowchart: Process 38"/>
          <p:cNvSpPr>
            <a:spLocks noChangeArrowheads="1"/>
          </p:cNvSpPr>
          <p:nvPr/>
        </p:nvSpPr>
        <p:spPr bwMode="auto">
          <a:xfrm>
            <a:off x="4438650" y="2667000"/>
            <a:ext cx="1219200" cy="304800"/>
          </a:xfrm>
          <a:prstGeom prst="flowChartProcess">
            <a:avLst/>
          </a:prstGeom>
          <a:solidFill>
            <a:srgbClr val="CC9900"/>
          </a:solidFill>
          <a:ln w="9525" algn="ctr">
            <a:solidFill>
              <a:srgbClr val="66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Public Housing</a:t>
            </a:r>
          </a:p>
        </p:txBody>
      </p:sp>
      <p:sp>
        <p:nvSpPr>
          <p:cNvPr id="4135" name="TextBox 32"/>
          <p:cNvSpPr txBox="1">
            <a:spLocks noChangeArrowheads="1"/>
          </p:cNvSpPr>
          <p:nvPr/>
        </p:nvSpPr>
        <p:spPr bwMode="auto">
          <a:xfrm>
            <a:off x="1524001" y="3657600"/>
            <a:ext cx="140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99CC00"/>
                </a:solidFill>
                <a:latin typeface="Calibri" panose="020F0502020204030204" pitchFamily="34" charset="0"/>
              </a:rPr>
              <a:t>MUNICIPAL</a:t>
            </a:r>
            <a:endParaRPr lang="en-US" altLang="en-US" sz="1800" b="1">
              <a:solidFill>
                <a:srgbClr val="99CC00"/>
              </a:solidFill>
              <a:latin typeface="Calibri" panose="020F0502020204030204" pitchFamily="34" charset="0"/>
            </a:endParaRPr>
          </a:p>
        </p:txBody>
      </p:sp>
      <p:sp>
        <p:nvSpPr>
          <p:cNvPr id="2088" name="Flowchart: Process 24"/>
          <p:cNvSpPr>
            <a:spLocks noChangeArrowheads="1"/>
          </p:cNvSpPr>
          <p:nvPr/>
        </p:nvSpPr>
        <p:spPr bwMode="auto">
          <a:xfrm>
            <a:off x="3048000" y="3676650"/>
            <a:ext cx="3352800" cy="381000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Resources (land, money…)</a:t>
            </a:r>
            <a:endParaRPr lang="en-US" altLang="en-US" sz="1600" u="none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089" name="Flowchart: Process 24"/>
          <p:cNvSpPr>
            <a:spLocks noChangeArrowheads="1"/>
          </p:cNvSpPr>
          <p:nvPr/>
        </p:nvSpPr>
        <p:spPr bwMode="auto">
          <a:xfrm>
            <a:off x="6505575" y="3686175"/>
            <a:ext cx="3429000" cy="381000"/>
          </a:xfrm>
          <a:prstGeom prst="flowChartProcess">
            <a:avLst/>
          </a:prstGeom>
          <a:solidFill>
            <a:srgbClr val="99CC00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Support</a:t>
            </a:r>
          </a:p>
        </p:txBody>
      </p:sp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1524001" y="1143000"/>
            <a:ext cx="112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5C5CE7">
                    <a:lumMod val="20000"/>
                    <a:lumOff val="80000"/>
                  </a:srgbClr>
                </a:solidFill>
                <a:latin typeface="Calibri" pitchFamily="34" charset="0"/>
              </a:rPr>
              <a:t>FEDERAL</a:t>
            </a:r>
            <a:endParaRPr lang="en-US" b="1" dirty="0">
              <a:solidFill>
                <a:srgbClr val="5C5CE7">
                  <a:lumMod val="20000"/>
                  <a:lumOff val="80000"/>
                </a:srgbClr>
              </a:solidFill>
              <a:latin typeface="Calibri" pitchFamily="34" charset="0"/>
            </a:endParaRPr>
          </a:p>
        </p:txBody>
      </p:sp>
      <p:sp>
        <p:nvSpPr>
          <p:cNvPr id="44" name="Flowchart: Process 31"/>
          <p:cNvSpPr>
            <a:spLocks noChangeArrowheads="1"/>
          </p:cNvSpPr>
          <p:nvPr/>
        </p:nvSpPr>
        <p:spPr bwMode="auto">
          <a:xfrm>
            <a:off x="7821827" y="4338639"/>
            <a:ext cx="1676400" cy="533400"/>
          </a:xfrm>
          <a:prstGeom prst="flowChartProcess">
            <a:avLst/>
          </a:prstGeom>
          <a:solidFill>
            <a:srgbClr val="33CCCC"/>
          </a:solidFill>
          <a:ln w="9525" algn="ctr">
            <a:solidFill>
              <a:srgbClr val="0099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u="none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LISC, Enterprise, and Others</a:t>
            </a:r>
            <a:endParaRPr lang="en-US" altLang="en-US" sz="1600" u="none" dirty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8658" y="2638739"/>
            <a:ext cx="281734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Public Housing Authorities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8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98" y="54684"/>
            <a:ext cx="10972800" cy="1143000"/>
          </a:xfrm>
        </p:spPr>
        <p:txBody>
          <a:bodyPr/>
          <a:lstStyle/>
          <a:p>
            <a:r>
              <a:rPr lang="en-US" sz="3600" dirty="0"/>
              <a:t>Massachusetts </a:t>
            </a:r>
            <a:r>
              <a:rPr lang="en-US" sz="3600" dirty="0" smtClean="0"/>
              <a:t>Public </a:t>
            </a:r>
            <a:r>
              <a:rPr lang="en-US" sz="3600" dirty="0"/>
              <a:t>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F8CA-A1B7-4E37-954E-05CEB1DA8622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1708" y="1133356"/>
            <a:ext cx="38717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STATE PUBLIC HOUSING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44,000 state public housing homes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C000"/>
                </a:solidFill>
              </a:rPr>
              <a:t>Approx</a:t>
            </a:r>
            <a:r>
              <a:rPr lang="en-US" dirty="0" smtClean="0">
                <a:solidFill>
                  <a:srgbClr val="FFC000"/>
                </a:solidFill>
              </a:rPr>
              <a:t> 2/3 elderly/disabled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C000"/>
                </a:solidFill>
              </a:rPr>
              <a:t>Upto</a:t>
            </a:r>
            <a:r>
              <a:rPr lang="en-US" dirty="0" smtClean="0">
                <a:solidFill>
                  <a:srgbClr val="FFC000"/>
                </a:solidFill>
              </a:rPr>
              <a:t> 80% AMI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Majority 30% AMI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MGL </a:t>
            </a:r>
            <a:r>
              <a:rPr lang="en-US" dirty="0" err="1" smtClean="0">
                <a:solidFill>
                  <a:srgbClr val="FFC000"/>
                </a:solidFill>
              </a:rPr>
              <a:t>Ch</a:t>
            </a:r>
            <a:r>
              <a:rPr lang="en-US" dirty="0" smtClean="0">
                <a:solidFill>
                  <a:srgbClr val="FFC000"/>
                </a:solidFill>
              </a:rPr>
              <a:t> 121b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Public entity created by state law / not part of the municipality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760 CMR: DHCD*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760 CMR 4.00  General Administration of Local Housing Authorities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234 Local Housing Authorities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sz="1600" dirty="0" smtClean="0">
                <a:solidFill>
                  <a:srgbClr val="FFC000"/>
                </a:solidFill>
              </a:rPr>
              <a:t>CMR Code of Massachusetts Regulations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28" y="3044343"/>
            <a:ext cx="4223293" cy="3813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930" y="1133356"/>
            <a:ext cx="49427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FEDERAL PUBLIC HOUSING</a:t>
            </a:r>
          </a:p>
          <a:p>
            <a:pPr algn="ctr"/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33,000 Federal Public Housing Homes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18,000 family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15,000 elderly disabled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LHA reports directly to HUD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Capital sources:  HOPE VI, Promise Zones, RAD…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LEVERAGE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Operating sources:  Section 8….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US" dirty="0" smtClean="0"/>
              <a:t>Area Median Income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95" y="967796"/>
            <a:ext cx="8122508" cy="56348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F8CA-A1B7-4E37-954E-05CEB1DA8622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61" y="2767324"/>
            <a:ext cx="787228" cy="787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916" y="1468233"/>
            <a:ext cx="700413" cy="3212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32919" y="5005707"/>
            <a:ext cx="337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https://www.nhc.org/paycheck-to-paycheck/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8" y="0"/>
            <a:ext cx="10972800" cy="1143000"/>
          </a:xfrm>
        </p:spPr>
        <p:txBody>
          <a:bodyPr/>
          <a:lstStyle/>
          <a:p>
            <a:r>
              <a:rPr lang="en-US" sz="3600" dirty="0" smtClean="0"/>
              <a:t>Massachusetts State Public Housing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128" y="868551"/>
            <a:ext cx="5328586" cy="34835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F8CA-A1B7-4E37-954E-05CEB1DA8622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81" y="2842054"/>
            <a:ext cx="5315249" cy="3499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9" y="1982719"/>
            <a:ext cx="2992898" cy="47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Resources for New Affordable Housing Production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Public Land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State:  		DOT – Department of Transportation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DCAMM – Division of Capital Asset Management 				and Maintenance</a:t>
            </a:r>
          </a:p>
          <a:p>
            <a:pPr marL="457200" lvl="1" indent="0">
              <a:buNone/>
            </a:pPr>
            <a:r>
              <a:rPr lang="en-US" b="1" dirty="0" smtClean="0"/>
              <a:t>Municipal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Local Housing Authority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F8CA-A1B7-4E37-954E-05CEB1DA8622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4" descr="Westford - Residences at Stony Br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7163" y="4046836"/>
            <a:ext cx="3679228" cy="24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1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Protecting Public Interest   </a:t>
            </a:r>
            <a:r>
              <a:rPr lang="en-US" sz="3200" dirty="0" smtClean="0"/>
              <a:t>Municipal and LHA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>
              <a:buFont typeface="Arial" panose="020B0604020202020204" pitchFamily="34" charset="0"/>
              <a:buChar char="•"/>
            </a:pPr>
            <a:r>
              <a:rPr lang="en-US" sz="3600" dirty="0" smtClean="0"/>
              <a:t>MGL Ch. 7C – designer selection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600" dirty="0" smtClean="0"/>
              <a:t>MGL Ch. 30B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600" dirty="0" smtClean="0"/>
              <a:t>MGL  Ch. 121b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3600" dirty="0" smtClean="0"/>
              <a:t>MGL Ch. 149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F8CA-A1B7-4E37-954E-05CEB1DA8622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82" y="4925835"/>
            <a:ext cx="10437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has a say?	State Level:  DHCD, AG, IG, possibly legislature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       	Local Level: Planning board, zoning board, board of 				health, LHA commissioners, neighbors, conservation 				commission, elected officials, town meeting</a:t>
            </a:r>
            <a:endParaRPr lang="en-US" sz="2400" dirty="0"/>
          </a:p>
        </p:txBody>
      </p:sp>
      <p:pic>
        <p:nvPicPr>
          <p:cNvPr id="6" name="Picture 5" descr="Main 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1714" y="2348694"/>
            <a:ext cx="3422590" cy="2275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1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61552"/>
            <a:ext cx="8112578" cy="613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trying to improve the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/>
          <a:lstStyle/>
          <a:p>
            <a:r>
              <a:rPr lang="en-US" dirty="0" smtClean="0"/>
              <a:t>Session Law – Acts of 2014 Ch.235 – An act relative to housing authorities</a:t>
            </a:r>
          </a:p>
          <a:p>
            <a:r>
              <a:rPr lang="en-US" dirty="0" smtClean="0"/>
              <a:t>Regulation 760 CMR 5.00</a:t>
            </a:r>
          </a:p>
          <a:p>
            <a:r>
              <a:rPr lang="en-US" dirty="0" smtClean="0"/>
              <a:t>CH. 121b Sec 38D</a:t>
            </a:r>
          </a:p>
          <a:p>
            <a:r>
              <a:rPr lang="en-US" dirty="0" smtClean="0"/>
              <a:t>Trainings</a:t>
            </a:r>
          </a:p>
          <a:p>
            <a:r>
              <a:rPr lang="en-US" dirty="0" smtClean="0"/>
              <a:t>Tenant representation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CHAMP – </a:t>
            </a:r>
            <a:r>
              <a:rPr lang="en-US" sz="2400" dirty="0" smtClean="0"/>
              <a:t>online application</a:t>
            </a:r>
          </a:p>
          <a:p>
            <a:pPr marL="0" indent="0">
              <a:buNone/>
            </a:pPr>
            <a:r>
              <a:rPr lang="en-US" sz="2400" dirty="0" smtClean="0"/>
              <a:t>	For public housing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F8CA-A1B7-4E37-954E-05CEB1DA8622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503" y="2638168"/>
            <a:ext cx="5204470" cy="34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319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00"/>
      </a:hlink>
      <a:folHlink>
        <a:srgbClr val="FF99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316</Words>
  <Application>Microsoft Office PowerPoint</Application>
  <PresentationFormat>Widescreen</PresentationFormat>
  <Paragraphs>101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Default Design</vt:lpstr>
      <vt:lpstr>PowerPoint Presentation</vt:lpstr>
      <vt:lpstr>Massachusetts Public Housing</vt:lpstr>
      <vt:lpstr>Area Median Income</vt:lpstr>
      <vt:lpstr>Massachusetts State Public Housing</vt:lpstr>
      <vt:lpstr>Resources for New Affordable Housing Production</vt:lpstr>
      <vt:lpstr>Protecting Public Interest   Municipal and LHA</vt:lpstr>
      <vt:lpstr>PowerPoint Presentation</vt:lpstr>
      <vt:lpstr>How are we trying to improve the system?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Bosse</dc:creator>
  <cp:lastModifiedBy>Susan Connelly</cp:lastModifiedBy>
  <cp:revision>12</cp:revision>
  <cp:lastPrinted>2019-07-24T12:56:54Z</cp:lastPrinted>
  <dcterms:created xsi:type="dcterms:W3CDTF">2019-07-15T18:52:10Z</dcterms:created>
  <dcterms:modified xsi:type="dcterms:W3CDTF">2019-07-24T12:57:01Z</dcterms:modified>
</cp:coreProperties>
</file>