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9" r:id="rId2"/>
  </p:sldMasterIdLst>
  <p:notesMasterIdLst>
    <p:notesMasterId r:id="rId27"/>
  </p:notesMasterIdLst>
  <p:sldIdLst>
    <p:sldId id="257" r:id="rId3"/>
    <p:sldId id="267" r:id="rId4"/>
    <p:sldId id="299" r:id="rId5"/>
    <p:sldId id="269" r:id="rId6"/>
    <p:sldId id="287" r:id="rId7"/>
    <p:sldId id="288" r:id="rId8"/>
    <p:sldId id="270" r:id="rId9"/>
    <p:sldId id="271" r:id="rId10"/>
    <p:sldId id="273" r:id="rId11"/>
    <p:sldId id="274" r:id="rId12"/>
    <p:sldId id="278" r:id="rId13"/>
    <p:sldId id="276" r:id="rId14"/>
    <p:sldId id="289" r:id="rId15"/>
    <p:sldId id="290" r:id="rId16"/>
    <p:sldId id="293" r:id="rId17"/>
    <p:sldId id="291" r:id="rId18"/>
    <p:sldId id="292" r:id="rId19"/>
    <p:sldId id="294" r:id="rId20"/>
    <p:sldId id="295" r:id="rId21"/>
    <p:sldId id="297" r:id="rId22"/>
    <p:sldId id="298" r:id="rId23"/>
    <p:sldId id="285" r:id="rId24"/>
    <p:sldId id="268" r:id="rId25"/>
    <p:sldId id="25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CD93E205-FD47-FA4D-9D6D-B416C121C090}">
          <p14:sldIdLst>
            <p14:sldId id="257"/>
            <p14:sldId id="267"/>
            <p14:sldId id="299"/>
            <p14:sldId id="269"/>
            <p14:sldId id="287"/>
            <p14:sldId id="288"/>
            <p14:sldId id="270"/>
            <p14:sldId id="271"/>
            <p14:sldId id="273"/>
            <p14:sldId id="274"/>
            <p14:sldId id="278"/>
            <p14:sldId id="276"/>
            <p14:sldId id="289"/>
            <p14:sldId id="290"/>
            <p14:sldId id="293"/>
            <p14:sldId id="291"/>
            <p14:sldId id="292"/>
            <p14:sldId id="294"/>
            <p14:sldId id="295"/>
            <p14:sldId id="297"/>
            <p14:sldId id="298"/>
            <p14:sldId id="285"/>
            <p14:sldId id="268"/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A65"/>
    <a:srgbClr val="22534D"/>
    <a:srgbClr val="F5F8FF"/>
    <a:srgbClr val="878686"/>
    <a:srgbClr val="3CA5AA"/>
    <a:srgbClr val="46ABA0"/>
    <a:srgbClr val="326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91" autoAdjust="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60" y="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9D161-81A0-B148-BFDE-C0C60D187268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EA765-D4A8-724D-B475-AEAE704AA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77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EA765-D4A8-724D-B475-AEAE704AA5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38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EA765-D4A8-724D-B475-AEAE704AA5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58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3" y="10620"/>
            <a:ext cx="8534400" cy="521637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932596" y="3620969"/>
            <a:ext cx="7429841" cy="3119556"/>
          </a:xfrm>
          <a:prstGeom prst="rect">
            <a:avLst/>
          </a:prstGeom>
          <a:solidFill>
            <a:srgbClr val="22534D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95000"/>
                </a:schemeClr>
              </a:solidFill>
              <a:latin typeface="+mn-lt"/>
              <a:cs typeface="Minion Pro Bold"/>
            </a:endParaRPr>
          </a:p>
          <a:p>
            <a:pPr algn="ctr">
              <a:lnSpc>
                <a:spcPct val="130000"/>
              </a:lnSpc>
            </a:pPr>
            <a:endParaRPr lang="en-US" dirty="0">
              <a:solidFill>
                <a:srgbClr val="22534D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1312589" y="3633131"/>
            <a:ext cx="6532931" cy="1100282"/>
          </a:xfrm>
          <a:ln>
            <a:noFill/>
          </a:ln>
        </p:spPr>
        <p:txBody>
          <a:bodyPr vert="horz"/>
          <a:lstStyle>
            <a:lvl1pPr algn="ctr">
              <a:defRPr sz="360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12589" y="4866461"/>
            <a:ext cx="6532931" cy="858354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312588" y="5846763"/>
            <a:ext cx="6532931" cy="893762"/>
          </a:xfrm>
        </p:spPr>
        <p:txBody>
          <a:bodyPr/>
          <a:lstStyle>
            <a:lvl1pPr marL="0" indent="0">
              <a:buNone/>
              <a:defRPr lang="en-US" sz="2800" smtClean="0">
                <a:solidFill>
                  <a:prstClr val="white"/>
                </a:solidFill>
                <a:latin typeface="Minion Pro Bold"/>
                <a:cs typeface="Minion Pro Bold"/>
              </a:defRPr>
            </a:lvl1pPr>
          </a:lstStyle>
          <a:p>
            <a:pPr lvl="0" algn="ctr"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inion Pro Bold Cond"/>
                <a:cs typeface="Minion Pro Bold Cond"/>
              </a:rPr>
              <a:t>Details (Date, Event, Etc.)</a:t>
            </a:r>
          </a:p>
        </p:txBody>
      </p:sp>
    </p:spTree>
    <p:extLst>
      <p:ext uri="{BB962C8B-B14F-4D97-AF65-F5344CB8AC3E}">
        <p14:creationId xmlns:p14="http://schemas.microsoft.com/office/powerpoint/2010/main" val="1856818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62" y="944681"/>
            <a:ext cx="3163751" cy="1106412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44681"/>
            <a:ext cx="5111750" cy="5481059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62" y="2062099"/>
            <a:ext cx="3163752" cy="436364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6478588" cy="808038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b="1" cap="all">
                <a:solidFill>
                  <a:schemeClr val="bg1"/>
                </a:solidFill>
                <a:latin typeface="+mj-lt"/>
              </a:defRPr>
            </a:lvl1pPr>
            <a:lvl2pPr marL="4572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2pPr>
            <a:lvl3pPr marL="9144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3pPr>
            <a:lvl4pPr marL="13716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4pPr>
            <a:lvl5pPr marL="18288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138696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B8CD58E-4836-43BD-9ED1-1D0C652C47D2}" type="datetimeFigureOut">
              <a:rPr lang="en-US" smtClean="0">
                <a:solidFill>
                  <a:prstClr val="black"/>
                </a:solidFill>
              </a:rPr>
              <a:pPr/>
              <a:t>7/24/2019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9835DC-4C4C-4082-9A00-C48E0622B46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11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inion Pro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nion Pro Bold"/>
              </a:defRPr>
            </a:lvl1pPr>
            <a:lvl2pPr>
              <a:defRPr>
                <a:latin typeface="Minion Pro Bold"/>
              </a:defRPr>
            </a:lvl2pPr>
            <a:lvl3pPr>
              <a:defRPr>
                <a:latin typeface="Minion Pro Bold"/>
              </a:defRPr>
            </a:lvl3pPr>
            <a:lvl4pPr>
              <a:defRPr>
                <a:latin typeface="Minion Pro Bold"/>
              </a:defRPr>
            </a:lvl4pPr>
            <a:lvl5pPr>
              <a:defRPr>
                <a:latin typeface="Minion Pro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937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3705" y="156497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346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6478588" cy="808038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b="1" cap="all">
                <a:solidFill>
                  <a:schemeClr val="bg1"/>
                </a:solidFill>
                <a:latin typeface="+mj-lt"/>
              </a:defRPr>
            </a:lvl1pPr>
            <a:lvl2pPr marL="4572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2pPr>
            <a:lvl3pPr marL="9144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3pPr>
            <a:lvl4pPr marL="13716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4pPr>
            <a:lvl5pPr marL="18288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437842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6478588" cy="808038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b="1" cap="all">
                <a:solidFill>
                  <a:schemeClr val="bg1"/>
                </a:solidFill>
                <a:latin typeface="Minion Pro Bold"/>
              </a:defRPr>
            </a:lvl1pPr>
            <a:lvl2pPr marL="4572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2pPr>
            <a:lvl3pPr marL="9144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3pPr>
            <a:lvl4pPr marL="13716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4pPr>
            <a:lvl5pPr marL="18288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80658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62" y="944681"/>
            <a:ext cx="3163751" cy="1106412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44681"/>
            <a:ext cx="5111750" cy="5481059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62" y="2062099"/>
            <a:ext cx="3163752" cy="436364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6478588" cy="808038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b="1" cap="all">
                <a:solidFill>
                  <a:schemeClr val="bg1"/>
                </a:solidFill>
                <a:latin typeface="+mj-lt"/>
              </a:defRPr>
            </a:lvl1pPr>
            <a:lvl2pPr marL="4572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2pPr>
            <a:lvl3pPr marL="9144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3pPr>
            <a:lvl4pPr marL="13716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4pPr>
            <a:lvl5pPr marL="18288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861926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Janus Highlands_TND.jpg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7" t="9761" r="67" b="10421"/>
          <a:stretch/>
        </p:blipFill>
        <p:spPr>
          <a:xfrm>
            <a:off x="578556" y="120505"/>
            <a:ext cx="8137922" cy="487217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636889" y="3633130"/>
            <a:ext cx="5884333" cy="3119556"/>
          </a:xfrm>
          <a:prstGeom prst="rect">
            <a:avLst/>
          </a:prstGeom>
          <a:solidFill>
            <a:srgbClr val="22534D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prstClr val="white">
                  <a:lumMod val="95000"/>
                </a:prstClr>
              </a:solidFill>
              <a:cs typeface="Minion Pro Bold"/>
            </a:endParaRPr>
          </a:p>
          <a:p>
            <a:pPr algn="ctr">
              <a:lnSpc>
                <a:spcPct val="130000"/>
              </a:lnSpc>
            </a:pPr>
            <a:endParaRPr lang="en-US" dirty="0">
              <a:solidFill>
                <a:srgbClr val="22534D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7661703" y="3620884"/>
            <a:ext cx="1496102" cy="3119556"/>
          </a:xfrm>
          <a:prstGeom prst="rect">
            <a:avLst/>
          </a:prstGeom>
          <a:solidFill>
            <a:srgbClr val="878686">
              <a:alpha val="90000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400" dirty="0">
              <a:solidFill>
                <a:prstClr val="white"/>
              </a:solidFill>
              <a:latin typeface="Minion Pro Bold Cond"/>
              <a:cs typeface="Minion Pro Bold Cond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3620884"/>
            <a:ext cx="1496102" cy="3119556"/>
          </a:xfrm>
          <a:prstGeom prst="rect">
            <a:avLst/>
          </a:prstGeom>
          <a:solidFill>
            <a:srgbClr val="99FFFF">
              <a:alpha val="90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/>
              <a:buNone/>
            </a:pPr>
            <a:endParaRPr lang="en-US" sz="3200">
              <a:solidFill>
                <a:prstClr val="black">
                  <a:lumMod val="50000"/>
                  <a:lumOff val="50000"/>
                </a:prstClr>
              </a:solidFill>
              <a:latin typeface="Minion Pro Bold"/>
              <a:cs typeface="Minion Pro Bold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1636889" y="3633131"/>
            <a:ext cx="5884333" cy="1100282"/>
          </a:xfrm>
          <a:ln>
            <a:noFill/>
          </a:ln>
        </p:spPr>
        <p:txBody>
          <a:bodyPr vert="horz"/>
          <a:lstStyle>
            <a:lvl1pPr algn="ctr">
              <a:defRPr sz="360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36889" y="4866461"/>
            <a:ext cx="5884333" cy="858354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636713" y="5846763"/>
            <a:ext cx="5884862" cy="893762"/>
          </a:xfrm>
        </p:spPr>
        <p:txBody>
          <a:bodyPr/>
          <a:lstStyle>
            <a:lvl1pPr marL="0" indent="0">
              <a:buNone/>
              <a:defRPr lang="en-US" sz="2800" smtClean="0">
                <a:solidFill>
                  <a:prstClr val="white"/>
                </a:solidFill>
                <a:latin typeface="Minion Pro Bold"/>
                <a:cs typeface="Minion Pro Bold"/>
              </a:defRPr>
            </a:lvl1pPr>
          </a:lstStyle>
          <a:p>
            <a:pPr lvl="0" algn="ctr"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inion Pro Bold Cond"/>
                <a:cs typeface="Minion Pro Bold Cond"/>
              </a:rPr>
              <a:t>Details (Date, Event, Etc.)</a:t>
            </a:r>
          </a:p>
        </p:txBody>
      </p:sp>
    </p:spTree>
    <p:extLst>
      <p:ext uri="{BB962C8B-B14F-4D97-AF65-F5344CB8AC3E}">
        <p14:creationId xmlns:p14="http://schemas.microsoft.com/office/powerpoint/2010/main" val="3170136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6478588" cy="808038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b="1" cap="all">
                <a:solidFill>
                  <a:schemeClr val="bg1"/>
                </a:solidFill>
                <a:latin typeface="+mj-lt"/>
              </a:defRPr>
            </a:lvl1pPr>
            <a:lvl2pPr marL="4572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2pPr>
            <a:lvl3pPr marL="9144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3pPr>
            <a:lvl4pPr marL="13716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4pPr>
            <a:lvl5pPr marL="18288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897646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3705" y="156497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346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6478588" cy="808038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b="1" cap="all">
                <a:solidFill>
                  <a:schemeClr val="bg1"/>
                </a:solidFill>
                <a:latin typeface="+mj-lt"/>
              </a:defRPr>
            </a:lvl1pPr>
            <a:lvl2pPr marL="4572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2pPr>
            <a:lvl3pPr marL="9144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3pPr>
            <a:lvl4pPr marL="13716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4pPr>
            <a:lvl5pPr marL="18288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87651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6478588" cy="808038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b="1" cap="all">
                <a:solidFill>
                  <a:schemeClr val="bg1"/>
                </a:solidFill>
                <a:latin typeface="+mj-lt"/>
              </a:defRPr>
            </a:lvl1pPr>
            <a:lvl2pPr marL="4572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2pPr>
            <a:lvl3pPr marL="9144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3pPr>
            <a:lvl4pPr marL="13716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4pPr>
            <a:lvl5pPr marL="1828800" indent="0">
              <a:spcAft>
                <a:spcPts val="0"/>
              </a:spcAft>
              <a:buNone/>
              <a:defRPr cap="all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378231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3705" y="993421"/>
            <a:ext cx="8420509" cy="57155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lIns="0" tIns="0" rIns="0" bIns="0" rtlCol="0" anchor="t" anchorCtr="0"/>
          <a:lstStyle/>
          <a:p>
            <a:pPr marL="55563" marR="0" lvl="0" indent="0" algn="l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3704" y="1770221"/>
            <a:ext cx="8420509" cy="3089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CHAPALogohighres.jpg"/>
          <p:cNvPicPr>
            <a:picLocks noChangeAspect="1"/>
          </p:cNvPicPr>
          <p:nvPr userDrawn="1"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50722" l="0" r="99579">
                        <a14:foregroundMark x1="57179" y1="23689" x2="57179" y2="23689"/>
                        <a14:foregroundMark x1="87747" y1="36075" x2="87747" y2="36075"/>
                        <a14:foregroundMark x1="9853" y1="29317" x2="9853" y2="29317"/>
                        <a14:foregroundMark x1="16758" y1="6806" x2="16758" y2="6806"/>
                        <a14:foregroundMark x1="50274" y1="10173" x2="50274" y2="10173"/>
                        <a14:foregroundMark x1="69011" y1="6806" x2="69011" y2="6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149"/>
          <a:stretch/>
        </p:blipFill>
        <p:spPr>
          <a:xfrm>
            <a:off x="6589192" y="0"/>
            <a:ext cx="2145022" cy="84215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6488288" cy="842151"/>
          </a:xfrm>
          <a:prstGeom prst="rect">
            <a:avLst/>
          </a:prstGeom>
          <a:solidFill>
            <a:srgbClr val="22534D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55563" algn="ctr">
              <a:lnSpc>
                <a:spcPct val="150000"/>
              </a:lnSpc>
            </a:pPr>
            <a:endParaRPr lang="en-US" sz="3200" b="1" dirty="0">
              <a:solidFill>
                <a:prstClr val="white"/>
              </a:solidFill>
              <a:latin typeface="+mj-lt"/>
              <a:ea typeface="+mj-ea"/>
              <a:cs typeface="Minion Pro Bold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4048633" y="8269133"/>
            <a:ext cx="9144000" cy="300275"/>
          </a:xfrm>
          <a:prstGeom prst="rect">
            <a:avLst/>
          </a:prstGeom>
          <a:solidFill>
            <a:srgbClr val="22534D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t" anchorCtr="0"/>
          <a:lstStyle/>
          <a:p>
            <a:pPr marL="55563" algn="r">
              <a:lnSpc>
                <a:spcPct val="150000"/>
              </a:lnSpc>
            </a:pPr>
            <a:r>
              <a:rPr lang="en-US" sz="1200" dirty="0">
                <a:solidFill>
                  <a:prstClr val="white"/>
                </a:solidFill>
                <a:latin typeface="Minion Pro Bold"/>
                <a:ea typeface="+mj-ea"/>
                <a:cs typeface="Minion Pro Bold"/>
              </a:rPr>
              <a:t>SLIDE # OF #</a:t>
            </a:r>
            <a:endParaRPr lang="en-US" sz="3200" dirty="0">
              <a:solidFill>
                <a:prstClr val="white"/>
              </a:solidFill>
              <a:latin typeface="Minion Pro Bold"/>
              <a:ea typeface="+mj-ea"/>
              <a:cs typeface="Minion Pro Bold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557725"/>
            <a:ext cx="9144000" cy="300275"/>
          </a:xfrm>
          <a:prstGeom prst="rect">
            <a:avLst/>
          </a:prstGeom>
          <a:solidFill>
            <a:srgbClr val="22534D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t" anchorCtr="0"/>
          <a:lstStyle/>
          <a:p>
            <a:pPr marL="55563" algn="r">
              <a:lnSpc>
                <a:spcPct val="150000"/>
              </a:lnSpc>
            </a:pPr>
            <a:fld id="{FCCFFB0D-95A0-7147-8065-1F7B52A903D4}" type="slidenum">
              <a:rPr lang="en-US" sz="1200" smtClean="0">
                <a:latin typeface="Minion Pro Bold"/>
              </a:rPr>
              <a:pPr/>
              <a:t>‹#›</a:t>
            </a:fld>
            <a:r>
              <a:rPr lang="en-US" sz="1200" dirty="0">
                <a:latin typeface="+mn-lt"/>
              </a:rPr>
              <a:t> </a:t>
            </a:r>
            <a:endParaRPr lang="en-US" sz="3200" dirty="0">
              <a:solidFill>
                <a:prstClr val="white"/>
              </a:solidFill>
              <a:latin typeface="+mn-lt"/>
              <a:ea typeface="+mj-ea"/>
              <a:cs typeface="Minion Pro Bold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6581001"/>
            <a:ext cx="6589192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b="0" i="0" kern="1200" dirty="0">
                <a:solidFill>
                  <a:schemeClr val="bg1"/>
                </a:solidFill>
                <a:effectLst/>
                <a:latin typeface="Minion Pro Bold"/>
                <a:ea typeface="+mn-ea"/>
                <a:cs typeface="+mn-cs"/>
              </a:rPr>
              <a:t>© 2019 Citizens’ Housing</a:t>
            </a:r>
            <a:r>
              <a:rPr lang="en-US" sz="1200" b="0" i="0" kern="1200" baseline="0" dirty="0">
                <a:solidFill>
                  <a:schemeClr val="bg1"/>
                </a:solidFill>
                <a:effectLst/>
                <a:latin typeface="Minion Pro Bold"/>
                <a:ea typeface="+mn-ea"/>
                <a:cs typeface="+mn-cs"/>
              </a:rPr>
              <a:t> and Planning Association</a:t>
            </a:r>
            <a:endParaRPr lang="en-US" sz="1200" dirty="0">
              <a:solidFill>
                <a:schemeClr val="bg1"/>
              </a:solidFill>
              <a:latin typeface="Mini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189352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</p:sldLayoutIdLst>
  <p:txStyles>
    <p:titleStyle>
      <a:lvl1pPr marL="55563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en-US" sz="2800" b="1" i="0" kern="1200" cap="none" baseline="0" dirty="0">
          <a:solidFill>
            <a:srgbClr val="22534D"/>
          </a:solidFill>
          <a:effectLst/>
          <a:latin typeface="Minion Pro Bold"/>
          <a:ea typeface="+mj-ea"/>
          <a:cs typeface="Minion Pro Bold"/>
        </a:defRPr>
      </a:lvl1pPr>
    </p:titleStyle>
    <p:bodyStyle>
      <a:lvl1pPr marL="457200" indent="-457200" algn="l" defTabSz="457200" rtl="0" eaLnBrk="1" latinLnBrk="0" hangingPunct="1">
        <a:spcBef>
          <a:spcPts val="0"/>
        </a:spcBef>
        <a:spcAft>
          <a:spcPts val="400"/>
        </a:spcAft>
        <a:buClr>
          <a:srgbClr val="22534D"/>
        </a:buClr>
        <a:buFont typeface="Wingdings" charset="2"/>
        <a:buChar char="Ø"/>
        <a:defRPr sz="2800" kern="1200">
          <a:solidFill>
            <a:schemeClr val="tx1">
              <a:lumMod val="65000"/>
              <a:lumOff val="35000"/>
            </a:schemeClr>
          </a:solidFill>
          <a:latin typeface="Minion Pro Bold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400"/>
        </a:spcAft>
        <a:buClr>
          <a:srgbClr val="22534D"/>
        </a:buClr>
        <a:buFont typeface="Arial"/>
        <a:buChar char="•"/>
        <a:defRPr sz="2600" kern="1200">
          <a:solidFill>
            <a:schemeClr val="tx1">
              <a:lumMod val="65000"/>
              <a:lumOff val="35000"/>
            </a:schemeClr>
          </a:solidFill>
          <a:latin typeface="Minion Pro Bold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0"/>
        </a:spcBef>
        <a:spcAft>
          <a:spcPts val="400"/>
        </a:spcAft>
        <a:buClr>
          <a:srgbClr val="22534D"/>
        </a:buClr>
        <a:buFont typeface="Lucida Grande"/>
        <a:buChar char="-"/>
        <a:defRPr sz="2400" kern="1200">
          <a:solidFill>
            <a:schemeClr val="tx1">
              <a:lumMod val="65000"/>
              <a:lumOff val="35000"/>
            </a:schemeClr>
          </a:solidFill>
          <a:latin typeface="Minion Pro Bold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0"/>
        </a:spcBef>
        <a:spcAft>
          <a:spcPts val="400"/>
        </a:spcAft>
        <a:buClr>
          <a:srgbClr val="22534D"/>
        </a:buClr>
        <a:buFont typeface="Wingdings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Minion Pro Bold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0"/>
        </a:spcBef>
        <a:spcAft>
          <a:spcPts val="400"/>
        </a:spcAft>
        <a:buClr>
          <a:srgbClr val="22534D"/>
        </a:buClr>
        <a:buFont typeface="Arial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Minion Pro Bold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3705" y="993421"/>
            <a:ext cx="8420509" cy="57155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lIns="0" tIns="0" rIns="0" bIns="0" rtlCol="0" anchor="t" anchorCtr="0"/>
          <a:lstStyle/>
          <a:p>
            <a:pPr marL="55563" marR="0" lvl="0" indent="0" algn="l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3704" y="1770221"/>
            <a:ext cx="8420509" cy="3089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CHAPALogohighres.jpg"/>
          <p:cNvPicPr>
            <a:picLocks noChangeAspect="1"/>
          </p:cNvPicPr>
          <p:nvPr userDrawn="1"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50722" l="0" r="99579">
                        <a14:foregroundMark x1="57179" y1="23689" x2="57179" y2="23689"/>
                        <a14:foregroundMark x1="87747" y1="36075" x2="87747" y2="36075"/>
                        <a14:foregroundMark x1="9853" y1="29317" x2="9853" y2="29317"/>
                        <a14:foregroundMark x1="16758" y1="6806" x2="16758" y2="6806"/>
                        <a14:foregroundMark x1="50274" y1="10173" x2="50274" y2="10173"/>
                        <a14:foregroundMark x1="69011" y1="6806" x2="69011" y2="6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149"/>
          <a:stretch/>
        </p:blipFill>
        <p:spPr>
          <a:xfrm>
            <a:off x="6908748" y="71488"/>
            <a:ext cx="1825465" cy="7166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6488288" cy="842151"/>
          </a:xfrm>
          <a:prstGeom prst="rect">
            <a:avLst/>
          </a:prstGeom>
          <a:solidFill>
            <a:srgbClr val="22534D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55563" algn="ctr">
              <a:lnSpc>
                <a:spcPct val="150000"/>
              </a:lnSpc>
            </a:pPr>
            <a:endParaRPr lang="en-US" sz="3200" b="1" dirty="0">
              <a:solidFill>
                <a:prstClr val="white"/>
              </a:solidFill>
              <a:cs typeface="Minion Pro Bold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4048633" y="8269133"/>
            <a:ext cx="9144000" cy="300275"/>
          </a:xfrm>
          <a:prstGeom prst="rect">
            <a:avLst/>
          </a:prstGeom>
          <a:solidFill>
            <a:srgbClr val="22534D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t" anchorCtr="0"/>
          <a:lstStyle/>
          <a:p>
            <a:pPr marL="55563" algn="r">
              <a:lnSpc>
                <a:spcPct val="150000"/>
              </a:lnSpc>
            </a:pPr>
            <a:r>
              <a:rPr lang="en-US" sz="1200" dirty="0">
                <a:solidFill>
                  <a:prstClr val="white"/>
                </a:solidFill>
                <a:latin typeface="Minion Pro Bold"/>
                <a:cs typeface="Minion Pro Bold"/>
              </a:rPr>
              <a:t>SLIDE # OF #</a:t>
            </a:r>
            <a:endParaRPr lang="en-US" sz="3200" dirty="0">
              <a:solidFill>
                <a:prstClr val="white"/>
              </a:solidFill>
              <a:latin typeface="Minion Pro Bold"/>
              <a:cs typeface="Minion Pro Bold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557725"/>
            <a:ext cx="9144000" cy="300275"/>
          </a:xfrm>
          <a:prstGeom prst="rect">
            <a:avLst/>
          </a:prstGeom>
          <a:solidFill>
            <a:srgbClr val="22534D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t" anchorCtr="0"/>
          <a:lstStyle/>
          <a:p>
            <a:pPr marL="55563" algn="r">
              <a:lnSpc>
                <a:spcPct val="150000"/>
              </a:lnSpc>
            </a:pPr>
            <a:fld id="{FCCFFB0D-95A0-7147-8065-1F7B52A903D4}" type="slidenum">
              <a:rPr lang="en-US" sz="1200" smtClean="0">
                <a:solidFill>
                  <a:prstClr val="white"/>
                </a:solidFill>
                <a:latin typeface="Minion Pro Bold"/>
              </a:rPr>
              <a:pPr marL="55563" algn="r">
                <a:lnSpc>
                  <a:spcPct val="150000"/>
                </a:lnSpc>
              </a:pPr>
              <a:t>‹#›</a:t>
            </a:fld>
            <a:r>
              <a:rPr lang="en-US" sz="1200" dirty="0">
                <a:solidFill>
                  <a:prstClr val="white"/>
                </a:solidFill>
              </a:rPr>
              <a:t> </a:t>
            </a:r>
            <a:endParaRPr lang="en-US" sz="3200" dirty="0">
              <a:solidFill>
                <a:prstClr val="white"/>
              </a:solidFill>
              <a:cs typeface="Minion Pro Bold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81001"/>
            <a:ext cx="6589192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b="0" i="0" kern="1200" dirty="0">
                <a:solidFill>
                  <a:schemeClr val="bg1"/>
                </a:solidFill>
                <a:effectLst/>
                <a:latin typeface="Minion Pro Bold"/>
                <a:ea typeface="+mn-ea"/>
                <a:cs typeface="+mn-cs"/>
              </a:rPr>
              <a:t>© 2016 Citizens’ Housing</a:t>
            </a:r>
            <a:r>
              <a:rPr lang="en-US" sz="1200" b="0" i="0" kern="1200" baseline="0" dirty="0">
                <a:solidFill>
                  <a:schemeClr val="bg1"/>
                </a:solidFill>
                <a:effectLst/>
                <a:latin typeface="Minion Pro Bold"/>
                <a:ea typeface="+mn-ea"/>
                <a:cs typeface="+mn-cs"/>
              </a:rPr>
              <a:t> and Planning Association</a:t>
            </a:r>
            <a:endParaRPr lang="en-US" sz="1200" dirty="0">
              <a:solidFill>
                <a:schemeClr val="bg1"/>
              </a:solidFill>
              <a:latin typeface="Mini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290572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txStyles>
    <p:titleStyle>
      <a:lvl1pPr marL="55563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en-US" sz="2800" b="1" i="0" kern="1200" cap="none" baseline="0" dirty="0">
          <a:solidFill>
            <a:srgbClr val="22534D"/>
          </a:solidFill>
          <a:effectLst/>
          <a:latin typeface="Minion Pro Bold"/>
          <a:ea typeface="+mj-ea"/>
          <a:cs typeface="Minion Pro Bold"/>
        </a:defRPr>
      </a:lvl1pPr>
    </p:titleStyle>
    <p:bodyStyle>
      <a:lvl1pPr marL="457200" indent="-457200" algn="l" defTabSz="457200" rtl="0" eaLnBrk="1" latinLnBrk="0" hangingPunct="1">
        <a:spcBef>
          <a:spcPts val="0"/>
        </a:spcBef>
        <a:spcAft>
          <a:spcPts val="400"/>
        </a:spcAft>
        <a:buClr>
          <a:srgbClr val="22534D"/>
        </a:buClr>
        <a:buFont typeface="Wingdings" charset="2"/>
        <a:buChar char="Ø"/>
        <a:defRPr sz="2800" kern="1200">
          <a:solidFill>
            <a:schemeClr val="tx1">
              <a:lumMod val="65000"/>
              <a:lumOff val="35000"/>
            </a:schemeClr>
          </a:solidFill>
          <a:latin typeface="Minion Pro Bold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400"/>
        </a:spcAft>
        <a:buClr>
          <a:srgbClr val="22534D"/>
        </a:buClr>
        <a:buFont typeface="Arial"/>
        <a:buChar char="•"/>
        <a:defRPr sz="2600" kern="1200">
          <a:solidFill>
            <a:schemeClr val="tx1">
              <a:lumMod val="65000"/>
              <a:lumOff val="35000"/>
            </a:schemeClr>
          </a:solidFill>
          <a:latin typeface="Minion Pro Bold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0"/>
        </a:spcBef>
        <a:spcAft>
          <a:spcPts val="400"/>
        </a:spcAft>
        <a:buClr>
          <a:srgbClr val="22534D"/>
        </a:buClr>
        <a:buFont typeface="Lucida Grande"/>
        <a:buChar char="-"/>
        <a:defRPr sz="2400" kern="1200">
          <a:solidFill>
            <a:schemeClr val="tx1">
              <a:lumMod val="65000"/>
              <a:lumOff val="35000"/>
            </a:schemeClr>
          </a:solidFill>
          <a:latin typeface="Minion Pro Bold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0"/>
        </a:spcBef>
        <a:spcAft>
          <a:spcPts val="400"/>
        </a:spcAft>
        <a:buClr>
          <a:srgbClr val="22534D"/>
        </a:buClr>
        <a:buFont typeface="Wingdings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Minion Pro Bold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0"/>
        </a:spcBef>
        <a:spcAft>
          <a:spcPts val="400"/>
        </a:spcAft>
        <a:buClr>
          <a:srgbClr val="22534D"/>
        </a:buClr>
        <a:buFont typeface="Arial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Minion Pro Bold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service-details/alternative-housing-voucher-program-ahv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ssaccesshousingregistry.org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www.masshousinginfo.org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massaccesshousingregistry.org/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rooklinema.gov/473/Housing-Advisory-Board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cdc.org/members" TargetMode="External"/><Relationship Id="rId2" Type="http://schemas.openxmlformats.org/officeDocument/2006/relationships/hyperlink" Target="http://northshorecdc.org/real-estate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silc.org/findacente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accesshousingregistry.org/" TargetMode="External"/><Relationship Id="rId2" Type="http://schemas.openxmlformats.org/officeDocument/2006/relationships/hyperlink" Target="http://www.housingworks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lc-ma.org/index.htm" TargetMode="External"/><Relationship Id="rId5" Type="http://schemas.openxmlformats.org/officeDocument/2006/relationships/hyperlink" Target="http://www.hud.gov/apps/section8/" TargetMode="External"/><Relationship Id="rId4" Type="http://schemas.openxmlformats.org/officeDocument/2006/relationships/hyperlink" Target="https://www.masshousing.com/portal/server.pt/community/rental_housing/240/looking_for_an_affordable_apartment_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housinginfo.org/" TargetMode="External"/><Relationship Id="rId2" Type="http://schemas.openxmlformats.org/officeDocument/2006/relationships/hyperlink" Target="http://www.massaccesshousingregistry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ass.gov/hed/economic/eohed/dhcd/" TargetMode="External"/><Relationship Id="rId5" Type="http://schemas.openxmlformats.org/officeDocument/2006/relationships/hyperlink" Target="http://www.section8listmass.org/" TargetMode="External"/><Relationship Id="rId4" Type="http://schemas.openxmlformats.org/officeDocument/2006/relationships/hyperlink" Target="http://www.masslegalhelp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apa.org/join-chapa" TargetMode="External"/><Relationship Id="rId2" Type="http://schemas.openxmlformats.org/officeDocument/2006/relationships/hyperlink" Target="mailto:eshupin@chapa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chapa.org/EmailList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uduser.gov/portal/datasets/il/il2019/select_Geography.odn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ss.gov/hed/economic/eohed/dhcd/contacts/local-housing-authority-listing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publichousingapplication.ocd.state.ma.us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.gov/hed/economic/eohed/dhcd/rental-applications-and-documentation.html" TargetMode="External"/><Relationship Id="rId2" Type="http://schemas.openxmlformats.org/officeDocument/2006/relationships/hyperlink" Target="http://www.section8listmass.org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ss.gov/service-details/massachusetts-rental-voucher-program-mrvp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3600450"/>
            <a:ext cx="7452852" cy="31543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prstClr val="white"/>
                </a:solidFill>
                <a:latin typeface="Minion Pro Bold"/>
                <a:ea typeface="+mj-ea"/>
                <a:cs typeface="Minion Pro Bold"/>
              </a:rPr>
              <a:t>Affordable Housing Resources: </a:t>
            </a:r>
            <a:br>
              <a:rPr lang="en-US" sz="3600" b="1" dirty="0">
                <a:solidFill>
                  <a:prstClr val="white"/>
                </a:solidFill>
                <a:latin typeface="Minion Pro Bold"/>
                <a:ea typeface="+mj-ea"/>
                <a:cs typeface="Minion Pro Bold"/>
              </a:rPr>
            </a:br>
            <a:r>
              <a:rPr lang="en-US" sz="3600" b="1" dirty="0">
                <a:solidFill>
                  <a:prstClr val="white"/>
                </a:solidFill>
                <a:latin typeface="Minion Pro Bold"/>
                <a:ea typeface="+mj-ea"/>
                <a:cs typeface="Minion Pro Bold"/>
              </a:rPr>
              <a:t>Public Housing &amp; Rental Assistance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Minion Pro Bold"/>
              <a:cs typeface="Minion Pro Bold"/>
            </a:endParaRPr>
          </a:p>
          <a:p>
            <a:pPr lvl="0" algn="ctr"/>
            <a:endParaRPr lang="en-US" sz="1600" dirty="0">
              <a:solidFill>
                <a:schemeClr val="bg1">
                  <a:lumMod val="85000"/>
                </a:schemeClr>
              </a:solidFill>
              <a:latin typeface="Minion Pro Bold Cond"/>
              <a:cs typeface="Minion Pro Bold Cond"/>
            </a:endParaRPr>
          </a:p>
          <a:p>
            <a:pPr lvl="0" algn="ctr"/>
            <a:endParaRPr lang="en-US" sz="1600" dirty="0">
              <a:solidFill>
                <a:schemeClr val="bg1">
                  <a:lumMod val="85000"/>
                </a:schemeClr>
              </a:solidFill>
              <a:latin typeface="Minion Pro Bold Cond"/>
              <a:cs typeface="Minion Pro Bold Cond"/>
            </a:endParaRPr>
          </a:p>
          <a:p>
            <a:pPr lvl="0" algn="ctr"/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Minion Pro Bold Cond"/>
                <a:cs typeface="Minion Pro Bold Cond"/>
              </a:rPr>
              <a:t>Eric Shupin</a:t>
            </a:r>
          </a:p>
          <a:p>
            <a:pPr lvl="0" algn="ctr"/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Minion Pro Bold Cond"/>
                <a:cs typeface="Minion Pro Bold Cond"/>
              </a:rPr>
              <a:t>Director of Public Policy</a:t>
            </a:r>
          </a:p>
          <a:p>
            <a:pPr lvl="0" algn="ctr"/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Minion Pro Bold Cond"/>
                <a:cs typeface="Minion Pro Bold Cond"/>
              </a:rPr>
              <a:t>Citizens’ Housing &amp; Planning Association</a:t>
            </a:r>
          </a:p>
        </p:txBody>
      </p:sp>
    </p:spTree>
    <p:extLst>
      <p:ext uri="{BB962C8B-B14F-4D97-AF65-F5344CB8AC3E}">
        <p14:creationId xmlns:p14="http://schemas.microsoft.com/office/powerpoint/2010/main" val="2349382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705" y="836580"/>
            <a:ext cx="8420509" cy="1220822"/>
          </a:xfrm>
        </p:spPr>
        <p:txBody>
          <a:bodyPr anchor="ctr"/>
          <a:lstStyle/>
          <a:p>
            <a:pPr algn="ctr"/>
            <a:r>
              <a:rPr lang="en-US" dirty="0">
                <a:latin typeface="Minion Pro Bold"/>
              </a:rPr>
              <a:t>AHVP offers mobile vouchers for disabled persons under age 60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6400800" cy="8365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55563" algn="ctr"/>
            <a:r>
              <a:rPr lang="en-US" sz="2400" b="1" dirty="0">
                <a:solidFill>
                  <a:prstClr val="white"/>
                </a:solidFill>
                <a:latin typeface="Minion Pro Bold"/>
                <a:ea typeface="+mj-ea"/>
                <a:cs typeface="Minion Pro Bold"/>
              </a:rPr>
              <a:t>Alternative Housing Voucher Program (AHVP)</a:t>
            </a:r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0404295"/>
              </p:ext>
            </p:extLst>
          </p:nvPr>
        </p:nvGraphicFramePr>
        <p:xfrm>
          <a:off x="313704" y="1920924"/>
          <a:ext cx="8419691" cy="3527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19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677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17345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inion Pro Bold"/>
                        </a:rPr>
                        <a:t>AHVP</a:t>
                      </a:r>
                    </a:p>
                  </a:txBody>
                  <a:tcPr>
                    <a:solidFill>
                      <a:srgbClr val="2253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7345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Administered by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inion Pro Bold"/>
                        </a:rPr>
                        <a:t>Local Housing Authorities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7345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Income</a:t>
                      </a:r>
                      <a:r>
                        <a:rPr lang="en-US" b="1" baseline="0" dirty="0">
                          <a:latin typeface="Minion Pro Bold"/>
                        </a:rPr>
                        <a:t> Eligibility</a:t>
                      </a:r>
                      <a:endParaRPr lang="en-US" b="1" dirty="0">
                        <a:latin typeface="Minion Pr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Minion Pro Bold"/>
                        </a:rPr>
                        <a:t>&lt;80%</a:t>
                      </a:r>
                      <a:r>
                        <a:rPr lang="en-US" baseline="0" dirty="0">
                          <a:latin typeface="Minion Pro Bold"/>
                        </a:rPr>
                        <a:t> AMI</a:t>
                      </a:r>
                      <a:endParaRPr lang="en-US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0349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Other Requirements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latin typeface="Minion Pro Bold"/>
                        </a:rPr>
                        <a:t>Disabled person under age 60</a:t>
                      </a:r>
                      <a:endParaRPr lang="en-US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7345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Rent Level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latin typeface="Minion Pro Bold"/>
                        </a:rPr>
                        <a:t>25-30% of monthly income</a:t>
                      </a:r>
                      <a:endParaRPr lang="en-US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7345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Where to Apply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inion Pro Bold"/>
                        </a:rPr>
                        <a:t>At an administering</a:t>
                      </a:r>
                      <a:r>
                        <a:rPr lang="en-US" baseline="0" dirty="0">
                          <a:latin typeface="Minion Pro Bold"/>
                        </a:rPr>
                        <a:t> housing authority</a:t>
                      </a:r>
                      <a:endParaRPr lang="en-US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20349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Waitlist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latin typeface="Minion Pro Bold"/>
                        </a:rPr>
                        <a:t>Waitlists at individual housing authorities</a:t>
                      </a:r>
                      <a:endParaRPr lang="en-US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3704" y="5495865"/>
            <a:ext cx="8419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Minion Pro Bold"/>
              </a:rPr>
              <a:t>Program consists of only about 650 vouchers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5450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Minion Pro Bold"/>
                <a:hlinkClick r:id="rId3"/>
              </a:rPr>
              <a:t>https://</a:t>
            </a:r>
            <a:r>
              <a:rPr lang="en-US" dirty="0" smtClean="0">
                <a:latin typeface="Minion Pro Bold"/>
                <a:hlinkClick r:id="rId3"/>
              </a:rPr>
              <a:t>www.mass.gov/service-details/alternative-housing-voucher-program-ahvp</a:t>
            </a:r>
            <a:r>
              <a:rPr lang="en-US" dirty="0" smtClean="0">
                <a:latin typeface="Minion Pro Bold"/>
              </a:rPr>
              <a:t> </a:t>
            </a:r>
            <a:endParaRPr lang="en-US" dirty="0">
              <a:latin typeface="Mini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1258349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6069581"/>
              </p:ext>
            </p:extLst>
          </p:nvPr>
        </p:nvGraphicFramePr>
        <p:xfrm>
          <a:off x="386079" y="984248"/>
          <a:ext cx="8348345" cy="5461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4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984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984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984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9846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34239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Minion Pro Bold"/>
                      </a:endParaRPr>
                    </a:p>
                  </a:txBody>
                  <a:tcPr anchor="ctr">
                    <a:solidFill>
                      <a:srgbClr val="446A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inion Pro Bold"/>
                        </a:rPr>
                        <a:t>Public Housing</a:t>
                      </a:r>
                    </a:p>
                  </a:txBody>
                  <a:tcPr anchor="ctr">
                    <a:solidFill>
                      <a:srgbClr val="446A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inion Pro Bold"/>
                        </a:rPr>
                        <a:t>Section 8</a:t>
                      </a:r>
                    </a:p>
                  </a:txBody>
                  <a:tcPr anchor="ctr">
                    <a:solidFill>
                      <a:srgbClr val="446A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inion Pro Bold"/>
                        </a:rPr>
                        <a:t>MRVP</a:t>
                      </a:r>
                    </a:p>
                  </a:txBody>
                  <a:tcPr anchor="ctr">
                    <a:solidFill>
                      <a:srgbClr val="446A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inion Pro Bold"/>
                        </a:rPr>
                        <a:t>AHVP</a:t>
                      </a:r>
                    </a:p>
                  </a:txBody>
                  <a:tcPr anchor="ctr">
                    <a:solidFill>
                      <a:srgbClr val="446A6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8458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Minion Pro Bold"/>
                        </a:rPr>
                        <a:t>Administered by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Minion Pro Bold"/>
                        </a:rPr>
                        <a:t>Local Housing Authorities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Minion Pro Bold"/>
                        </a:rPr>
                        <a:t>Regional</a:t>
                      </a:r>
                      <a:r>
                        <a:rPr lang="en-US" sz="1400" baseline="0" dirty="0">
                          <a:latin typeface="Minion Pro Bold"/>
                        </a:rPr>
                        <a:t> Housing Agencies &amp; Housing Authorities</a:t>
                      </a: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Minion Pro Bold"/>
                        </a:rPr>
                        <a:t>Regional</a:t>
                      </a:r>
                      <a:r>
                        <a:rPr lang="en-US" sz="1400" baseline="0" dirty="0">
                          <a:latin typeface="Minion Pro Bold"/>
                        </a:rPr>
                        <a:t> Housing Agencies &amp; Housing Authorities</a:t>
                      </a: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Minion Pro Bold"/>
                        </a:rPr>
                        <a:t>Participating Housing Authorities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3671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Minion Pro Bold"/>
                        </a:rPr>
                        <a:t>Income Eligibility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Minion Pro Bold"/>
                        </a:rPr>
                        <a:t>&lt;80%</a:t>
                      </a:r>
                      <a:r>
                        <a:rPr lang="en-US" sz="1400" baseline="0" dirty="0">
                          <a:latin typeface="Minion Pro Bold"/>
                        </a:rPr>
                        <a:t> AMI </a:t>
                      </a: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Minion Pro Bold"/>
                        </a:rPr>
                        <a:t>&lt;50-80%</a:t>
                      </a:r>
                      <a:r>
                        <a:rPr lang="en-US" sz="1400" baseline="0" dirty="0">
                          <a:latin typeface="Minion Pro Bold"/>
                        </a:rPr>
                        <a:t> AMI</a:t>
                      </a: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Minion Pro Bold"/>
                        </a:rPr>
                        <a:t>&lt;80%</a:t>
                      </a:r>
                      <a:r>
                        <a:rPr lang="en-US" sz="1400" baseline="0" dirty="0">
                          <a:latin typeface="Minion Pro Bold"/>
                        </a:rPr>
                        <a:t> AMI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Minion Pro Bold"/>
                        </a:rPr>
                        <a:t>&lt;80%</a:t>
                      </a:r>
                      <a:r>
                        <a:rPr lang="en-US" sz="1400" baseline="0" dirty="0">
                          <a:latin typeface="Minion Pro Bold"/>
                        </a:rPr>
                        <a:t> AMI </a:t>
                      </a: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0984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Minion Pro Bold"/>
                        </a:rPr>
                        <a:t>Other Requirements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latin typeface="Minion Pro Bold"/>
                        </a:rPr>
                        <a:t>Disabled person under age 60</a:t>
                      </a: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3076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Minion Pro Bold"/>
                        </a:rPr>
                        <a:t>Rent Level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Minion Pro Bold"/>
                        </a:rPr>
                        <a:t>About</a:t>
                      </a:r>
                      <a:r>
                        <a:rPr lang="en-US" sz="1400" baseline="0" dirty="0">
                          <a:latin typeface="Minion Pro Bold"/>
                        </a:rPr>
                        <a:t> 30% of income</a:t>
                      </a: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Minion Pro Bold"/>
                        </a:rPr>
                        <a:t>About</a:t>
                      </a:r>
                      <a:r>
                        <a:rPr lang="en-US" sz="1400" baseline="0" dirty="0">
                          <a:latin typeface="Minion Pro Bold"/>
                        </a:rPr>
                        <a:t> 30% of income</a:t>
                      </a: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latin typeface="Minion Pro Bold"/>
                        </a:rPr>
                        <a:t>30-40% of income</a:t>
                      </a: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latin typeface="Minion Pro Bold"/>
                        </a:rPr>
                        <a:t>25-30% of income</a:t>
                      </a: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87322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Minion Pro Bold"/>
                        </a:rPr>
                        <a:t>Where to Apply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Minion Pro Bold"/>
                        </a:rPr>
                        <a:t>Online or at</a:t>
                      </a:r>
                      <a:r>
                        <a:rPr lang="en-US" sz="1400" baseline="0" dirty="0">
                          <a:latin typeface="Minion Pro Bold"/>
                        </a:rPr>
                        <a:t> the housing authority</a:t>
                      </a: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Minion Pro Bold"/>
                        </a:rPr>
                        <a:t>On</a:t>
                      </a:r>
                      <a:r>
                        <a:rPr lang="en-US" sz="1400" baseline="0" dirty="0">
                          <a:latin typeface="Minion Pro Bold"/>
                        </a:rPr>
                        <a:t>line or a</a:t>
                      </a:r>
                      <a:r>
                        <a:rPr lang="en-US" sz="1400" dirty="0">
                          <a:latin typeface="Minion Pro Bold"/>
                        </a:rPr>
                        <a:t>t regional</a:t>
                      </a:r>
                      <a:r>
                        <a:rPr lang="en-US" sz="1400" baseline="0" dirty="0">
                          <a:latin typeface="Minion Pro Bold"/>
                        </a:rPr>
                        <a:t> housing agencies or housing authorities</a:t>
                      </a: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Minion Pro Bold"/>
                        </a:rPr>
                        <a:t>At regional housing agencies or</a:t>
                      </a:r>
                      <a:r>
                        <a:rPr lang="en-US" sz="1400" baseline="0" dirty="0">
                          <a:latin typeface="Minion Pro Bold"/>
                        </a:rPr>
                        <a:t> housing authorities</a:t>
                      </a: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Minion Pro Bold"/>
                        </a:rPr>
                        <a:t>At an administering</a:t>
                      </a:r>
                      <a:r>
                        <a:rPr lang="en-US" sz="1400" baseline="0" dirty="0">
                          <a:latin typeface="Minion Pro Bold"/>
                        </a:rPr>
                        <a:t> housing authority</a:t>
                      </a: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33246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Minion Pro Bold"/>
                        </a:rPr>
                        <a:t>Waitlist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aseline="0" dirty="0">
                          <a:latin typeface="Minion Pro Bold"/>
                        </a:rPr>
                        <a:t>Ask about local priority for current residents – time depends on LHA</a:t>
                      </a: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latin typeface="Minion Pro Bold"/>
                        </a:rPr>
                        <a:t>Online &amp; Centralized</a:t>
                      </a: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latin typeface="Minion Pro Bold"/>
                        </a:rPr>
                        <a:t>Individual regional housing agencies &amp; housing authorities</a:t>
                      </a: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latin typeface="Minion Pro Bold"/>
                        </a:rPr>
                        <a:t>At administering housing authorities</a:t>
                      </a:r>
                      <a:endParaRPr lang="en-US" sz="1400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0"/>
            <a:ext cx="6400800" cy="8365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55563" algn="ctr"/>
            <a:r>
              <a:rPr lang="en-US" sz="3400" b="1" dirty="0">
                <a:solidFill>
                  <a:prstClr val="white"/>
                </a:solidFill>
                <a:latin typeface="Minion Pro Bold"/>
                <a:ea typeface="+mj-ea"/>
                <a:cs typeface="Minion Pro Bold"/>
              </a:rPr>
              <a:t>Programs Overview</a:t>
            </a:r>
          </a:p>
        </p:txBody>
      </p:sp>
    </p:spTree>
    <p:extLst>
      <p:ext uri="{BB962C8B-B14F-4D97-AF65-F5344CB8AC3E}">
        <p14:creationId xmlns:p14="http://schemas.microsoft.com/office/powerpoint/2010/main" val="2597521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nion Pro Bold"/>
              </a:rPr>
              <a:t>Assistance for low-income persons who receive supportive residential services through the Department of Mental Health (DMH)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704" y="2494121"/>
            <a:ext cx="8420509" cy="393397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Minion Pro Bold"/>
              </a:rPr>
              <a:t>An eligible resident pays 30-35% of income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Minion Pro Bold"/>
              </a:rPr>
              <a:t>Eligible residents </a:t>
            </a:r>
            <a:r>
              <a:rPr lang="en-US" dirty="0" smtClean="0">
                <a:latin typeface="Minion Pro Bold"/>
              </a:rPr>
              <a:t>are: </a:t>
            </a:r>
            <a:endParaRPr lang="en-US" dirty="0">
              <a:latin typeface="Minion Pro Bold"/>
            </a:endParaRPr>
          </a:p>
          <a:p>
            <a:pPr lvl="1">
              <a:spcAft>
                <a:spcPts val="1200"/>
              </a:spcAft>
            </a:pPr>
            <a:r>
              <a:rPr lang="en-US" dirty="0">
                <a:latin typeface="Minion Pro Bold"/>
              </a:rPr>
              <a:t>Income eligible as determined by a housing </a:t>
            </a:r>
            <a:r>
              <a:rPr lang="en-US" dirty="0" smtClean="0">
                <a:latin typeface="Minion Pro Bold"/>
              </a:rPr>
              <a:t>authority;</a:t>
            </a:r>
            <a:endParaRPr lang="en-US" dirty="0">
              <a:latin typeface="Minion Pro Bold"/>
            </a:endParaRPr>
          </a:p>
          <a:p>
            <a:pPr lvl="1">
              <a:spcAft>
                <a:spcPts val="1200"/>
              </a:spcAft>
            </a:pPr>
            <a:r>
              <a:rPr lang="en-US" dirty="0">
                <a:latin typeface="Minion Pro Bold"/>
              </a:rPr>
              <a:t>In need of supportive residential services as determined by DMH; and 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Minion Pro Bold"/>
              </a:rPr>
              <a:t>Eligible to participate in a Residential Services Program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400800" cy="8365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55563" algn="ctr"/>
            <a:r>
              <a:rPr lang="en-US" sz="3400" b="1" dirty="0">
                <a:solidFill>
                  <a:prstClr val="white"/>
                </a:solidFill>
                <a:latin typeface="Minion Pro Bold"/>
                <a:ea typeface="+mj-ea"/>
                <a:cs typeface="Minion Pro Bold"/>
              </a:rPr>
              <a:t>DMH Rental Subsidy</a:t>
            </a:r>
          </a:p>
        </p:txBody>
      </p:sp>
    </p:spTree>
    <p:extLst>
      <p:ext uri="{BB962C8B-B14F-4D97-AF65-F5344CB8AC3E}">
        <p14:creationId xmlns:p14="http://schemas.microsoft.com/office/powerpoint/2010/main" val="1368407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745" y="845844"/>
            <a:ext cx="8420509" cy="563684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inion Pro Bold"/>
              </a:rPr>
              <a:t>Affordable housing that is owned and managed privately, including rental &amp; homeownership units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inion Pro Bold"/>
              </a:rPr>
              <a:t>Developers receive grants, tax credits, or other incentives in exchange for creating affordable housing units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Minion Pro Bold"/>
              </a:rPr>
              <a:t>Examples:</a:t>
            </a:r>
            <a:endParaRPr lang="en-US" dirty="0">
              <a:latin typeface="Minion Pro Bold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Minion Pro Bold"/>
              </a:rPr>
              <a:t>Inclusionary Zoning Units – developer required to set aside certain percentage of new units as affordable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Minion Pro Bold"/>
              </a:rPr>
              <a:t>40B Developments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Minion Pro Bold"/>
              </a:rPr>
              <a:t>Units built by Community Development Corporations (CDCs) or other non-profit developers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Minion Pro Bold"/>
              </a:rPr>
              <a:t>Units developed by cities and towns using local funds</a:t>
            </a:r>
          </a:p>
          <a:p>
            <a:endParaRPr lang="en-US" sz="2000" dirty="0">
              <a:latin typeface="Minion Pro 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502400" cy="8365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55563" algn="ctr"/>
            <a:r>
              <a:rPr lang="en-US" sz="2800" b="1" dirty="0">
                <a:solidFill>
                  <a:prstClr val="white"/>
                </a:solidFill>
                <a:latin typeface="Minion Pro Bold"/>
                <a:ea typeface="+mj-ea"/>
                <a:cs typeface="Minion Pro Bold"/>
              </a:rPr>
              <a:t>Other Affordable Housing Options</a:t>
            </a:r>
          </a:p>
        </p:txBody>
      </p:sp>
    </p:spTree>
    <p:extLst>
      <p:ext uri="{BB962C8B-B14F-4D97-AF65-F5344CB8AC3E}">
        <p14:creationId xmlns:p14="http://schemas.microsoft.com/office/powerpoint/2010/main" val="1904506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7360"/>
            <a:ext cx="9143999" cy="1434819"/>
          </a:xfrm>
        </p:spPr>
        <p:txBody>
          <a:bodyPr anchor="ctr"/>
          <a:lstStyle/>
          <a:p>
            <a:pPr algn="ctr"/>
            <a:r>
              <a:rPr lang="en-US" dirty="0">
                <a:latin typeface="Minion Pro Bold"/>
              </a:rPr>
              <a:t>Finding these affordable housing options can </a:t>
            </a:r>
            <a:r>
              <a:rPr lang="en-US" dirty="0" smtClean="0">
                <a:latin typeface="Minion Pro Bold"/>
              </a:rPr>
              <a:t/>
            </a:r>
            <a:br>
              <a:rPr lang="en-US" dirty="0" smtClean="0">
                <a:latin typeface="Minion Pro Bold"/>
              </a:rPr>
            </a:br>
            <a:r>
              <a:rPr lang="en-US" dirty="0" smtClean="0">
                <a:latin typeface="Minion Pro Bold"/>
              </a:rPr>
              <a:t>be </a:t>
            </a:r>
            <a:r>
              <a:rPr lang="en-US" dirty="0">
                <a:latin typeface="Minion Pro Bold"/>
              </a:rPr>
              <a:t>challenging because there is no single </a:t>
            </a:r>
            <a:r>
              <a:rPr lang="en-US" dirty="0" smtClean="0">
                <a:latin typeface="Minion Pro Bold"/>
              </a:rPr>
              <a:t/>
            </a:r>
            <a:br>
              <a:rPr lang="en-US" dirty="0" smtClean="0">
                <a:latin typeface="Minion Pro Bold"/>
              </a:rPr>
            </a:br>
            <a:r>
              <a:rPr lang="en-US" dirty="0" smtClean="0">
                <a:latin typeface="Minion Pro Bold"/>
              </a:rPr>
              <a:t>database </a:t>
            </a:r>
            <a:r>
              <a:rPr lang="en-US" dirty="0">
                <a:latin typeface="Minion Pro Bold"/>
              </a:rPr>
              <a:t>or program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704" y="2282178"/>
            <a:ext cx="8420509" cy="4145917"/>
          </a:xfrm>
        </p:spPr>
        <p:txBody>
          <a:bodyPr anchor="ctr"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Contact a Housing Consumer Education Center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inion Pro Bold"/>
              </a:rPr>
              <a:t>Check the city or town website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inion Pro Bold"/>
              </a:rPr>
              <a:t>Talk with local housing authorities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inion Pro Bold"/>
              </a:rPr>
              <a:t>Find a local Community Development Corporation (CDC) or other non-profit developer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inion Pro Bold"/>
              </a:rPr>
              <a:t>Contact an Independent Living Center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inion Pro Bold"/>
              </a:rPr>
              <a:t>Search </a:t>
            </a:r>
            <a:r>
              <a:rPr lang="en-US" dirty="0">
                <a:latin typeface="Minion Pro Bold"/>
                <a:hlinkClick r:id="rId2"/>
              </a:rPr>
              <a:t>www.massaccesshousingregistry.org</a:t>
            </a:r>
            <a:endParaRPr lang="en-US" dirty="0">
              <a:latin typeface="Minion Pro 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502400" cy="8365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55563" algn="ctr"/>
            <a:r>
              <a:rPr lang="en-US" sz="2800" b="1" dirty="0">
                <a:solidFill>
                  <a:prstClr val="white"/>
                </a:solidFill>
                <a:latin typeface="Minion Pro Bold"/>
                <a:ea typeface="+mj-ea"/>
                <a:cs typeface="Minion Pro Bold"/>
              </a:rPr>
              <a:t>Search Tools &amp; Tips</a:t>
            </a:r>
          </a:p>
        </p:txBody>
      </p:sp>
    </p:spTree>
    <p:extLst>
      <p:ext uri="{BB962C8B-B14F-4D97-AF65-F5344CB8AC3E}">
        <p14:creationId xmlns:p14="http://schemas.microsoft.com/office/powerpoint/2010/main" val="1138699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4237"/>
            <a:ext cx="9143999" cy="776799"/>
          </a:xfrm>
        </p:spPr>
        <p:txBody>
          <a:bodyPr anchor="ctr"/>
          <a:lstStyle/>
          <a:p>
            <a:pPr algn="ctr"/>
            <a:r>
              <a:rPr lang="en-US" sz="3200" dirty="0">
                <a:latin typeface="Minion Pro Bold"/>
              </a:rPr>
              <a:t>Contact a </a:t>
            </a:r>
            <a:br>
              <a:rPr lang="en-US" sz="3200" dirty="0">
                <a:latin typeface="Minion Pro Bold"/>
              </a:rPr>
            </a:br>
            <a:r>
              <a:rPr lang="en-US" sz="3200" dirty="0">
                <a:latin typeface="Minion Pro Bold"/>
              </a:rPr>
              <a:t>Housing Consumer Education Center (HCEC)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704" y="1893608"/>
            <a:ext cx="8420509" cy="216169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Minion Pro Bold"/>
              </a:rPr>
              <a:t>HCECs offer answers to a wide range of questions about all types of housing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Minion Pro Bold"/>
              </a:rPr>
              <a:t>9 Regional Agencies serve all of Massachusetts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Minion Pro Bold"/>
              </a:rPr>
              <a:t>Regional Agencies administer </a:t>
            </a:r>
            <a:r>
              <a:rPr lang="en-US" sz="2400" dirty="0" smtClean="0">
                <a:latin typeface="Minion Pro Bold"/>
              </a:rPr>
              <a:t>housing </a:t>
            </a:r>
            <a:r>
              <a:rPr lang="en-US" sz="2400" dirty="0">
                <a:latin typeface="Minion Pro Bold"/>
              </a:rPr>
              <a:t>vouchers and other housing &amp; homelessness prevention resources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8873" y="123760"/>
            <a:ext cx="3662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5563" lvl="0" algn="ctr"/>
            <a:r>
              <a:rPr lang="en-US" sz="2800" b="1" dirty="0">
                <a:solidFill>
                  <a:prstClr val="white"/>
                </a:solidFill>
                <a:latin typeface="Minion Pro Bold"/>
                <a:cs typeface="Minion Pro Bold"/>
              </a:rPr>
              <a:t>Search Tools &amp; Tips</a:t>
            </a:r>
          </a:p>
        </p:txBody>
      </p:sp>
      <p:sp>
        <p:nvSpPr>
          <p:cNvPr id="4" name="Rectangle 3"/>
          <p:cNvSpPr/>
          <p:nvPr/>
        </p:nvSpPr>
        <p:spPr>
          <a:xfrm>
            <a:off x="1" y="605535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Minion Pro Bold"/>
                <a:hlinkClick r:id="rId2"/>
              </a:rPr>
              <a:t>www.masshousinginfo.org</a:t>
            </a:r>
            <a:r>
              <a:rPr lang="en-US" sz="2400" dirty="0">
                <a:latin typeface="Minion Pro Bold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361" y="4150841"/>
            <a:ext cx="5159275" cy="185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35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0" y="6131965"/>
            <a:ext cx="9144000" cy="406926"/>
          </a:xfrm>
        </p:spPr>
        <p:txBody>
          <a:bodyPr>
            <a:normAutofit fontScale="77500" lnSpcReduction="20000"/>
          </a:bodyPr>
          <a:lstStyle/>
          <a:p>
            <a:r>
              <a:rPr lang="en-US" sz="3200" b="0" cap="none" dirty="0">
                <a:solidFill>
                  <a:schemeClr val="tx1"/>
                </a:solidFill>
                <a:latin typeface="Minion Pro Bold"/>
                <a:hlinkClick r:id="rId2"/>
              </a:rPr>
              <a:t>www.massaccesshousingregistry.org</a:t>
            </a:r>
            <a:endParaRPr lang="en-US" b="0" cap="none" dirty="0">
              <a:solidFill>
                <a:schemeClr val="tx1"/>
              </a:solidFill>
              <a:latin typeface="Minion Pro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60" y="906465"/>
            <a:ext cx="8158479" cy="5225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48873" y="123760"/>
            <a:ext cx="3662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5563" lvl="0" algn="ctr"/>
            <a:r>
              <a:rPr lang="en-US" sz="2800" b="1" dirty="0">
                <a:solidFill>
                  <a:prstClr val="white"/>
                </a:solidFill>
                <a:latin typeface="Minion Pro Bold"/>
                <a:cs typeface="Minion Pro Bold"/>
              </a:rPr>
              <a:t>Search Tools &amp; Tips</a:t>
            </a:r>
          </a:p>
        </p:txBody>
      </p:sp>
    </p:spTree>
    <p:extLst>
      <p:ext uri="{BB962C8B-B14F-4D97-AF65-F5344CB8AC3E}">
        <p14:creationId xmlns:p14="http://schemas.microsoft.com/office/powerpoint/2010/main" val="824406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703" y="848915"/>
            <a:ext cx="8420509" cy="776799"/>
          </a:xfrm>
        </p:spPr>
        <p:txBody>
          <a:bodyPr anchor="ctr"/>
          <a:lstStyle/>
          <a:p>
            <a:pPr algn="ctr"/>
            <a:r>
              <a:rPr lang="en-US" sz="3200" dirty="0">
                <a:latin typeface="Minion Pro Bold"/>
              </a:rPr>
              <a:t>Check the city or town 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951" y="1625714"/>
            <a:ext cx="8420509" cy="3756820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inion Pro Bold"/>
              </a:rPr>
              <a:t>Many cities &amp; towns have local affordable housing committees or boards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Minion Pro Bold"/>
              </a:rPr>
              <a:t>For example, Brookline has a </a:t>
            </a:r>
            <a:r>
              <a:rPr lang="en-US" sz="2200" dirty="0">
                <a:latin typeface="Minion Pro Bold"/>
                <a:hlinkClick r:id="rId2"/>
              </a:rPr>
              <a:t>Housing Advisory Board</a:t>
            </a:r>
            <a:endParaRPr lang="en-US" sz="2200" dirty="0">
              <a:latin typeface="Minion Pro Bold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inion Pro Bold"/>
              </a:rPr>
              <a:t>Municipalities may have information on local affordable housing opportunities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Minion Pro Bold"/>
              </a:rPr>
              <a:t>Units built through inclusionary zoning, affordable housing trust funds, or 40B developments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Minion Pro Bold"/>
              </a:rPr>
              <a:t>Request contact information for any of these kinds of developments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8873" y="123760"/>
            <a:ext cx="3662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5563" lvl="0" algn="ctr"/>
            <a:r>
              <a:rPr lang="en-US" sz="2800" b="1" dirty="0">
                <a:solidFill>
                  <a:prstClr val="white"/>
                </a:solidFill>
                <a:latin typeface="Minion Pro Bold"/>
                <a:cs typeface="Minion Pro Bold"/>
              </a:rPr>
              <a:t>Search Tools &amp; Tips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13703" y="5593691"/>
            <a:ext cx="8420509" cy="94934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55563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1" i="0" kern="1200" cap="none" baseline="0" dirty="0">
                <a:solidFill>
                  <a:srgbClr val="22534D"/>
                </a:solidFill>
                <a:effectLst/>
                <a:latin typeface="+mj-lt"/>
                <a:ea typeface="+mj-ea"/>
                <a:cs typeface="Minion Pro Bold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ctr"/>
            <a:r>
              <a:rPr lang="en-US" sz="3200" dirty="0">
                <a:latin typeface="Minion Pro Bold"/>
              </a:rPr>
              <a:t>Talk with Local Housing Authorities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5382534"/>
            <a:ext cx="9144001" cy="211157"/>
          </a:xfrm>
          <a:prstGeom prst="rect">
            <a:avLst/>
          </a:prstGeom>
          <a:solidFill>
            <a:srgbClr val="446A6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58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8755"/>
            <a:ext cx="9143999" cy="832999"/>
          </a:xfrm>
        </p:spPr>
        <p:txBody>
          <a:bodyPr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inion Pro Bold"/>
              </a:rPr>
              <a:t>Find a Community Development Corporation (CDC)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704" y="1342359"/>
            <a:ext cx="8830295" cy="4482167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inion Pro Bold"/>
              </a:rPr>
              <a:t>CDCs are non-profits that work to transform communities to create and expand economic opportunities for low- and moderate-income people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inion Pro Bold"/>
              </a:rPr>
              <a:t>CDCs are often develop affordable housing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inion Pro Bold"/>
              </a:rPr>
              <a:t>For example, </a:t>
            </a:r>
            <a:r>
              <a:rPr lang="en-US" dirty="0">
                <a:latin typeface="Minion Pro Bold"/>
                <a:hlinkClick r:id="rId2"/>
              </a:rPr>
              <a:t>North Shore CDC</a:t>
            </a:r>
            <a:r>
              <a:rPr lang="en-US" dirty="0">
                <a:latin typeface="Minion Pro Bold"/>
              </a:rPr>
              <a:t> manages affordable housing in Salem, Peabody, and Gloucester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inion Pro Bold"/>
              </a:rPr>
              <a:t>There are CDCs located throughout Massachusetts.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8873" y="123760"/>
            <a:ext cx="3662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5563" lvl="0" algn="ctr"/>
            <a:r>
              <a:rPr lang="en-US" sz="2800" b="1" dirty="0">
                <a:solidFill>
                  <a:prstClr val="white"/>
                </a:solidFill>
                <a:latin typeface="Minion Pro Bold"/>
                <a:cs typeface="Minion Pro Bold"/>
              </a:rPr>
              <a:t>Search Tools &amp; Tips</a:t>
            </a:r>
          </a:p>
        </p:txBody>
      </p:sp>
      <p:sp>
        <p:nvSpPr>
          <p:cNvPr id="4" name="Rectangle 3"/>
          <p:cNvSpPr/>
          <p:nvPr/>
        </p:nvSpPr>
        <p:spPr>
          <a:xfrm>
            <a:off x="1" y="582452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Minion Pro Bold"/>
              </a:rPr>
              <a:t>Find your local CDC: </a:t>
            </a:r>
            <a:r>
              <a:rPr lang="en-US" sz="2400" dirty="0">
                <a:latin typeface="Minion Pro Bold"/>
                <a:hlinkClick r:id="rId3"/>
              </a:rPr>
              <a:t>https://macdc.org/members</a:t>
            </a:r>
            <a:endParaRPr lang="en-US" sz="2400" dirty="0">
              <a:latin typeface="Mini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1475540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705" y="993420"/>
            <a:ext cx="8420509" cy="776799"/>
          </a:xfrm>
        </p:spPr>
        <p:txBody>
          <a:bodyPr anchor="ctr"/>
          <a:lstStyle/>
          <a:p>
            <a:pPr algn="ctr"/>
            <a:r>
              <a:rPr lang="en-US" sz="3200" dirty="0">
                <a:latin typeface="Minion Pro Bold"/>
              </a:rPr>
              <a:t>Contact an Independent Living Center (ILC)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704" y="1770220"/>
            <a:ext cx="8420509" cy="3695860"/>
          </a:xfrm>
        </p:spPr>
        <p:txBody>
          <a:bodyPr anchor="ctr"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inion Pro Bold"/>
              </a:rPr>
              <a:t>ILCs provide services to people with disabilities seeking full integration into society, including helping to find community-based, affordable housing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inion Pro Bold"/>
              </a:rPr>
              <a:t>For example, the Boston Center for Independent Living offers a monthly Housing Workshop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inion Pro Bold"/>
              </a:rPr>
              <a:t>11 ILCs serve the entire Commonwealth 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8873" y="123760"/>
            <a:ext cx="3662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5563" lvl="0" algn="ctr"/>
            <a:r>
              <a:rPr lang="en-US" sz="2800" b="1" dirty="0">
                <a:solidFill>
                  <a:prstClr val="white"/>
                </a:solidFill>
                <a:latin typeface="Minion Pro Bold"/>
                <a:cs typeface="Minion Pro Bold"/>
              </a:rPr>
              <a:t>Search Tools &amp; Tips</a:t>
            </a:r>
          </a:p>
        </p:txBody>
      </p:sp>
      <p:sp>
        <p:nvSpPr>
          <p:cNvPr id="4" name="Rectangle 3"/>
          <p:cNvSpPr/>
          <p:nvPr/>
        </p:nvSpPr>
        <p:spPr>
          <a:xfrm>
            <a:off x="-48042" y="547953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Minion Pro Bold"/>
                <a:hlinkClick r:id="rId2"/>
              </a:rPr>
              <a:t>www.masilc.org/findacenter</a:t>
            </a:r>
            <a:endParaRPr lang="en-US" sz="2800" b="1" dirty="0">
              <a:latin typeface="Mini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3476917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9182" y="1077974"/>
            <a:ext cx="9144000" cy="1642641"/>
          </a:xfrm>
        </p:spPr>
        <p:txBody>
          <a:bodyPr anchor="t">
            <a:normAutofit/>
          </a:bodyPr>
          <a:lstStyle/>
          <a:p>
            <a:pPr>
              <a:spcAft>
                <a:spcPts val="0"/>
              </a:spcAft>
            </a:pPr>
            <a:r>
              <a:rPr lang="en-US" sz="3000" dirty="0">
                <a:latin typeface="Minion Pro Bold"/>
              </a:rPr>
              <a:t>Public Housing</a:t>
            </a:r>
          </a:p>
          <a:p>
            <a:pPr>
              <a:spcAft>
                <a:spcPts val="0"/>
              </a:spcAft>
            </a:pPr>
            <a:r>
              <a:rPr lang="en-US" sz="3000" dirty="0">
                <a:latin typeface="Minion Pro Bold"/>
              </a:rPr>
              <a:t>Rental Assistance</a:t>
            </a:r>
          </a:p>
          <a:p>
            <a:pPr>
              <a:spcAft>
                <a:spcPts val="0"/>
              </a:spcAft>
            </a:pPr>
            <a:r>
              <a:rPr lang="en-US" sz="3000" dirty="0">
                <a:latin typeface="Minion Pro Bold"/>
              </a:rPr>
              <a:t>Other Affordable Housing Options &amp; Search Tips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516914" cy="8365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55563" algn="ctr"/>
            <a:r>
              <a:rPr lang="en-US" sz="3400" b="1" dirty="0">
                <a:solidFill>
                  <a:prstClr val="white"/>
                </a:solidFill>
                <a:latin typeface="Minion Pro Bold"/>
                <a:ea typeface="+mj-ea"/>
                <a:cs typeface="Minion Pro Bold"/>
              </a:rPr>
              <a:t>Affordable Housing Resources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-1" y="2720615"/>
            <a:ext cx="9144001" cy="211157"/>
          </a:xfrm>
          <a:prstGeom prst="rect">
            <a:avLst/>
          </a:prstGeom>
          <a:solidFill>
            <a:srgbClr val="446A6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60449" y="2817429"/>
            <a:ext cx="7023100" cy="3836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200" rtl="0" eaLnBrk="1" latinLnBrk="0" hangingPunct="1">
              <a:spcBef>
                <a:spcPts val="0"/>
              </a:spcBef>
              <a:spcAft>
                <a:spcPts val="400"/>
              </a:spcAft>
              <a:buClr>
                <a:srgbClr val="22534D"/>
              </a:buClr>
              <a:buFont typeface="Wingdings" charset="2"/>
              <a:buChar char="Ø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400"/>
              </a:spcAft>
              <a:buClr>
                <a:srgbClr val="22534D"/>
              </a:buClr>
              <a:buFont typeface="Arial"/>
              <a:buChar char="•"/>
              <a:defRPr sz="2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0"/>
              </a:spcBef>
              <a:spcAft>
                <a:spcPts val="400"/>
              </a:spcAft>
              <a:buClr>
                <a:srgbClr val="22534D"/>
              </a:buClr>
              <a:buFont typeface="Lucida Grande"/>
              <a:buChar char="-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0"/>
              </a:spcBef>
              <a:spcAft>
                <a:spcPts val="400"/>
              </a:spcAft>
              <a:buClr>
                <a:srgbClr val="22534D"/>
              </a:buClr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0"/>
              </a:spcBef>
              <a:spcAft>
                <a:spcPts val="400"/>
              </a:spcAft>
              <a:buClr>
                <a:srgbClr val="22534D"/>
              </a:buClr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3200" dirty="0">
                <a:latin typeface="Minion Pro Bold"/>
              </a:rPr>
              <a:t>Program Descriptions</a:t>
            </a:r>
          </a:p>
          <a:p>
            <a:pPr marL="977900">
              <a:spcAft>
                <a:spcPts val="0"/>
              </a:spcAft>
            </a:pPr>
            <a:r>
              <a:rPr lang="en-US" sz="3200" dirty="0">
                <a:latin typeface="Minion Pro Bold"/>
              </a:rPr>
              <a:t>Basic Program Info</a:t>
            </a:r>
          </a:p>
          <a:p>
            <a:pPr marL="1257300" lvl="1">
              <a:spcAft>
                <a:spcPts val="0"/>
              </a:spcAft>
            </a:pPr>
            <a:r>
              <a:rPr lang="en-US" sz="2800" dirty="0">
                <a:latin typeface="Minion Pro Bold"/>
              </a:rPr>
              <a:t>Administering Agency</a:t>
            </a:r>
          </a:p>
          <a:p>
            <a:pPr marL="1257300" lvl="1">
              <a:spcAft>
                <a:spcPts val="0"/>
              </a:spcAft>
            </a:pPr>
            <a:r>
              <a:rPr lang="en-US" sz="2800" dirty="0">
                <a:latin typeface="Minion Pro Bold"/>
              </a:rPr>
              <a:t>Income Eligibility</a:t>
            </a:r>
          </a:p>
          <a:p>
            <a:pPr marL="1257300" lvl="1">
              <a:spcAft>
                <a:spcPts val="0"/>
              </a:spcAft>
            </a:pPr>
            <a:r>
              <a:rPr lang="en-US" sz="2800" dirty="0">
                <a:latin typeface="Minion Pro Bold"/>
              </a:rPr>
              <a:t>Rent Level</a:t>
            </a:r>
          </a:p>
          <a:p>
            <a:pPr marL="1257300" lvl="1">
              <a:spcAft>
                <a:spcPts val="0"/>
              </a:spcAft>
            </a:pPr>
            <a:r>
              <a:rPr lang="en-US" sz="2800" dirty="0">
                <a:latin typeface="Minion Pro Bold"/>
              </a:rPr>
              <a:t>Where to Apply</a:t>
            </a:r>
          </a:p>
          <a:p>
            <a:pPr marL="1257300" lvl="1">
              <a:spcAft>
                <a:spcPts val="0"/>
              </a:spcAft>
            </a:pPr>
            <a:r>
              <a:rPr lang="en-US" sz="2800" dirty="0">
                <a:latin typeface="Minion Pro Bold"/>
              </a:rPr>
              <a:t>Waitlist</a:t>
            </a:r>
          </a:p>
        </p:txBody>
      </p:sp>
    </p:spTree>
    <p:extLst>
      <p:ext uri="{BB962C8B-B14F-4D97-AF65-F5344CB8AC3E}">
        <p14:creationId xmlns:p14="http://schemas.microsoft.com/office/powerpoint/2010/main" val="3433731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z="3200" dirty="0">
                <a:latin typeface="Minion Pro Bold"/>
              </a:rPr>
              <a:t>Tips for Applying for Housing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704" y="1770220"/>
            <a:ext cx="8420509" cy="4742339"/>
          </a:xfrm>
        </p:spPr>
        <p:txBody>
          <a:bodyPr>
            <a:normAutofit/>
          </a:bodyPr>
          <a:lstStyle/>
          <a:p>
            <a:r>
              <a:rPr lang="en-US" b="1" dirty="0">
                <a:latin typeface="Minion Pro Bold"/>
              </a:rPr>
              <a:t>Apply to as many programs or developments as possible </a:t>
            </a:r>
          </a:p>
          <a:p>
            <a:r>
              <a:rPr lang="en-US" b="1" dirty="0">
                <a:latin typeface="Minion Pro Bold"/>
              </a:rPr>
              <a:t>Request to be added to any waitlist</a:t>
            </a:r>
          </a:p>
          <a:p>
            <a:r>
              <a:rPr lang="en-US" dirty="0">
                <a:latin typeface="Minion Pro Bold"/>
              </a:rPr>
              <a:t>Gather important information</a:t>
            </a:r>
          </a:p>
          <a:p>
            <a:pPr lvl="1"/>
            <a:r>
              <a:rPr lang="en-US" sz="2400" dirty="0">
                <a:latin typeface="Minion Pro Bold"/>
              </a:rPr>
              <a:t>Evidence of income and benefits, necessary medical records – keep information up-to-date</a:t>
            </a:r>
          </a:p>
          <a:p>
            <a:r>
              <a:rPr lang="en-US" dirty="0">
                <a:latin typeface="Minion Pro Bold"/>
              </a:rPr>
              <a:t>If necessary, request a reasonable accommodation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48873" y="123760"/>
            <a:ext cx="3662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5563" lvl="0" algn="ctr"/>
            <a:r>
              <a:rPr lang="en-US" sz="2800" b="1" dirty="0">
                <a:solidFill>
                  <a:prstClr val="white"/>
                </a:solidFill>
                <a:latin typeface="Minion Pro Bold"/>
                <a:cs typeface="Minion Pro Bold"/>
              </a:rPr>
              <a:t>Search Tools &amp; Tips</a:t>
            </a:r>
          </a:p>
        </p:txBody>
      </p:sp>
    </p:spTree>
    <p:extLst>
      <p:ext uri="{BB962C8B-B14F-4D97-AF65-F5344CB8AC3E}">
        <p14:creationId xmlns:p14="http://schemas.microsoft.com/office/powerpoint/2010/main" val="149179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z="3200" dirty="0">
                <a:latin typeface="Minion Pro Bold"/>
              </a:rPr>
              <a:t>Tips for Applying for Housing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34" y="1770220"/>
            <a:ext cx="9048466" cy="4742339"/>
          </a:xfrm>
        </p:spPr>
        <p:txBody>
          <a:bodyPr>
            <a:normAutofit/>
          </a:bodyPr>
          <a:lstStyle/>
          <a:p>
            <a:r>
              <a:rPr lang="en-US" dirty="0">
                <a:latin typeface="Minion Pro Bold"/>
              </a:rPr>
              <a:t>Be aware of any preference or priority that may apply</a:t>
            </a:r>
          </a:p>
          <a:p>
            <a:r>
              <a:rPr lang="en-US" dirty="0">
                <a:latin typeface="Minion Pro Bold"/>
              </a:rPr>
              <a:t>Keep copies and dates of any applications</a:t>
            </a:r>
          </a:p>
          <a:p>
            <a:r>
              <a:rPr lang="en-US" dirty="0">
                <a:latin typeface="Minion Pro Bold"/>
              </a:rPr>
              <a:t>Keep records of who you talk to and when </a:t>
            </a:r>
          </a:p>
          <a:p>
            <a:r>
              <a:rPr lang="en-US" dirty="0">
                <a:latin typeface="Minion Pro Bold"/>
              </a:rPr>
              <a:t>Respond promptly to any correspondence</a:t>
            </a:r>
          </a:p>
          <a:p>
            <a:pPr marL="0" indent="0">
              <a:buNone/>
            </a:pPr>
            <a:endParaRPr lang="en-US" dirty="0">
              <a:latin typeface="Minion Pro Bold"/>
            </a:endParaRPr>
          </a:p>
          <a:p>
            <a:r>
              <a:rPr lang="en-US" sz="3200" b="1" dirty="0">
                <a:latin typeface="Minion Pro Bold"/>
              </a:rPr>
              <a:t>Notify administering agencies of any changes in contact information </a:t>
            </a:r>
          </a:p>
          <a:p>
            <a:endParaRPr lang="en-US" dirty="0">
              <a:latin typeface="Minion Pro Bold"/>
            </a:endParaRPr>
          </a:p>
          <a:p>
            <a:r>
              <a:rPr lang="en-US" dirty="0">
                <a:latin typeface="Minion Pro Bold"/>
              </a:rPr>
              <a:t>If appropriate, appeal a denial you receive</a:t>
            </a:r>
          </a:p>
        </p:txBody>
      </p:sp>
      <p:sp>
        <p:nvSpPr>
          <p:cNvPr id="5" name="Rectangle 4"/>
          <p:cNvSpPr/>
          <p:nvPr/>
        </p:nvSpPr>
        <p:spPr>
          <a:xfrm>
            <a:off x="1348873" y="123760"/>
            <a:ext cx="3662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5563" lvl="0" algn="ctr"/>
            <a:r>
              <a:rPr lang="en-US" sz="2800" b="1" dirty="0">
                <a:solidFill>
                  <a:prstClr val="white"/>
                </a:solidFill>
                <a:latin typeface="Minion Pro Bold"/>
                <a:cs typeface="Minion Pro Bold"/>
              </a:rPr>
              <a:t>Search Tools &amp; Tips</a:t>
            </a:r>
          </a:p>
        </p:txBody>
      </p:sp>
    </p:spTree>
    <p:extLst>
      <p:ext uri="{BB962C8B-B14F-4D97-AF65-F5344CB8AC3E}">
        <p14:creationId xmlns:p14="http://schemas.microsoft.com/office/powerpoint/2010/main" val="1718513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502400" cy="8365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55563" algn="ctr"/>
            <a:r>
              <a:rPr lang="en-US" sz="3600" b="1" dirty="0">
                <a:solidFill>
                  <a:prstClr val="white"/>
                </a:solidFill>
                <a:latin typeface="Minion Pro Bold"/>
                <a:ea typeface="+mj-ea"/>
                <a:cs typeface="Minion Pro Bold"/>
              </a:rPr>
              <a:t>Online Resources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419642" y="1276160"/>
            <a:ext cx="2391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dirty="0">
                <a:latin typeface="Minion Pro Bold"/>
                <a:hlinkClick r:id="rId2"/>
              </a:rPr>
              <a:t>www.housingworks.net</a:t>
            </a:r>
            <a:endParaRPr lang="en-US" dirty="0">
              <a:latin typeface="Minion Pro Bold"/>
              <a:hlinkClick r:id="rId3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801" y="1299099"/>
            <a:ext cx="4515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dirty="0">
                <a:latin typeface="Minion Pro Bold"/>
              </a:rPr>
              <a:t>National search tool for affordable housing</a:t>
            </a:r>
            <a:endParaRPr lang="en-US" dirty="0">
              <a:latin typeface="Minion Pro Bold"/>
              <a:hlinkClick r:id="rId3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394842"/>
            <a:ext cx="38608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Minion Pro Bold"/>
                <a:hlinkClick r:id="rId4"/>
              </a:rPr>
              <a:t>https://www.masshousing.com/portal/server.pt/community/rental_housing/240/looking_for_an_affordable_apartment_</a:t>
            </a:r>
            <a:endParaRPr lang="en-US" dirty="0">
              <a:latin typeface="Minion Pro Bol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60801" y="2371903"/>
            <a:ext cx="5273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dirty="0">
                <a:latin typeface="Minion Pro Bold"/>
              </a:rPr>
              <a:t>Search for affordable housing developments financed by </a:t>
            </a:r>
            <a:r>
              <a:rPr lang="en-US" dirty="0" err="1">
                <a:latin typeface="Minion Pro Bold"/>
              </a:rPr>
              <a:t>MassHousing</a:t>
            </a:r>
            <a:endParaRPr lang="en-US" dirty="0">
              <a:latin typeface="Minion Pro Bold"/>
              <a:hlinkClick r:id="rId3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4705" y="3803935"/>
            <a:ext cx="316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Minion Pro Bold"/>
                <a:hlinkClick r:id="rId5"/>
              </a:rPr>
              <a:t>www.hud.gov/apps/section8</a:t>
            </a:r>
            <a:r>
              <a:rPr lang="en-US" dirty="0">
                <a:hlinkClick r:id="rId5"/>
              </a:rPr>
              <a:t>/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881021" y="3733444"/>
            <a:ext cx="5262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dirty="0">
                <a:latin typeface="Minion Pro Bold"/>
              </a:rPr>
              <a:t>Search for HUD subsidized affordable housing developments by municipality</a:t>
            </a:r>
            <a:endParaRPr lang="en-US" dirty="0">
              <a:latin typeface="Minion Pro Bold"/>
              <a:hlinkClick r:id="rId3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1445" y="4914188"/>
            <a:ext cx="3359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Minion Pro Bold"/>
                <a:hlinkClick r:id="rId6"/>
              </a:rPr>
              <a:t>www.dlc-ma.org/index.htm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60801" y="4910936"/>
            <a:ext cx="5262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dirty="0">
                <a:latin typeface="Minion Pro Bold"/>
              </a:rPr>
              <a:t>Disability Law Center website with information on housing rights for the disabled</a:t>
            </a:r>
            <a:endParaRPr lang="en-US" dirty="0">
              <a:latin typeface="Minion Pro Bold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412047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9357"/>
            <a:ext cx="9143999" cy="5602167"/>
          </a:xfrm>
        </p:spPr>
        <p:txBody>
          <a:bodyPr anchor="ctr">
            <a:normAutofit/>
          </a:bodyPr>
          <a:lstStyle/>
          <a:p>
            <a:pPr marL="0" indent="0" algn="ctr">
              <a:spcAft>
                <a:spcPts val="2400"/>
              </a:spcAft>
              <a:buNone/>
            </a:pPr>
            <a:r>
              <a:rPr lang="en-US" dirty="0">
                <a:latin typeface="Minion Pro Bold"/>
                <a:hlinkClick r:id="rId2"/>
              </a:rPr>
              <a:t>www.housingworks.net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US" dirty="0">
                <a:latin typeface="Minion Pro Bold"/>
                <a:hlinkClick r:id="rId2"/>
              </a:rPr>
              <a:t>www.massaccesshousingregistry.org</a:t>
            </a:r>
            <a:endParaRPr lang="en-US" dirty="0">
              <a:latin typeface="Minion Pro Bold"/>
            </a:endParaRPr>
          </a:p>
          <a:p>
            <a:pPr marL="0" indent="0" algn="ctr">
              <a:spcAft>
                <a:spcPts val="2400"/>
              </a:spcAft>
              <a:buNone/>
            </a:pPr>
            <a:r>
              <a:rPr lang="en-US" dirty="0">
                <a:latin typeface="Minion Pro Bold"/>
                <a:hlinkClick r:id="rId3"/>
              </a:rPr>
              <a:t>www.masshousinginfo.org</a:t>
            </a:r>
            <a:r>
              <a:rPr lang="en-US" dirty="0">
                <a:latin typeface="Minion Pro Bold"/>
              </a:rPr>
              <a:t>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US" dirty="0">
                <a:latin typeface="Minion Pro Bold"/>
                <a:hlinkClick r:id="rId4"/>
              </a:rPr>
              <a:t>www.masslegalhelp.org</a:t>
            </a:r>
            <a:r>
              <a:rPr lang="en-US" dirty="0">
                <a:latin typeface="Minion Pro Bold"/>
              </a:rPr>
              <a:t>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US" dirty="0">
                <a:latin typeface="Minion Pro Bold"/>
                <a:hlinkClick r:id="rId5"/>
              </a:rPr>
              <a:t>www.section8listmass.org</a:t>
            </a:r>
            <a:r>
              <a:rPr lang="en-US" dirty="0">
                <a:latin typeface="Minion Pro Bold"/>
              </a:rPr>
              <a:t>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US" dirty="0">
                <a:latin typeface="Minion Pro Bold"/>
                <a:hlinkClick r:id="rId6"/>
              </a:rPr>
              <a:t>www.mass.gov/hed/economic/eohed/dhcd/</a:t>
            </a:r>
            <a:r>
              <a:rPr lang="en-US" dirty="0">
                <a:latin typeface="Minion Pro Bold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6400800" cy="8365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55563" algn="ctr"/>
            <a:r>
              <a:rPr lang="en-US" sz="3400" b="1" dirty="0">
                <a:solidFill>
                  <a:prstClr val="white"/>
                </a:solidFill>
                <a:latin typeface="Minion Pro Bold"/>
                <a:ea typeface="+mj-ea"/>
                <a:cs typeface="Minion Pro Bold"/>
              </a:rPr>
              <a:t>Online Resources</a:t>
            </a:r>
          </a:p>
        </p:txBody>
      </p:sp>
    </p:spTree>
    <p:extLst>
      <p:ext uri="{BB962C8B-B14F-4D97-AF65-F5344CB8AC3E}">
        <p14:creationId xmlns:p14="http://schemas.microsoft.com/office/powerpoint/2010/main" val="412954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488288" cy="8421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55563" algn="ctr">
              <a:lnSpc>
                <a:spcPct val="150000"/>
              </a:lnSpc>
            </a:pPr>
            <a:r>
              <a:rPr lang="en-US" sz="3200" b="1" dirty="0">
                <a:solidFill>
                  <a:prstClr val="white"/>
                </a:solidFill>
                <a:latin typeface="Minion Pro Bold"/>
                <a:ea typeface="+mj-ea"/>
                <a:cs typeface="Minion Pro Bold"/>
              </a:rPr>
              <a:t>Connect with CHAPA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844056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solidFill>
                  <a:srgbClr val="22534D"/>
                </a:solidFill>
                <a:latin typeface="Minion Pro Bold Cond"/>
                <a:cs typeface="Minion Pro Bold Cond"/>
              </a:rPr>
              <a:t>Eric Shupin</a:t>
            </a:r>
          </a:p>
          <a:p>
            <a:pPr algn="ctr">
              <a:spcAft>
                <a:spcPts val="600"/>
              </a:spcAft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inion Pro Bold Cond"/>
                <a:cs typeface="Minion Pro Bold Cond"/>
                <a:hlinkClick r:id="rId2"/>
              </a:rPr>
              <a:t>eshupin@chapa.org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inion Pro Bold Cond"/>
                <a:cs typeface="Minion Pro Bold Cond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3200" dirty="0">
                <a:solidFill>
                  <a:srgbClr val="22534D"/>
                </a:solidFill>
                <a:latin typeface="Minion Pro Bold Cond"/>
                <a:cs typeface="Minion Pro Bold Cond"/>
              </a:rPr>
              <a:t>(617) 682-9712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767388" y="4195658"/>
            <a:ext cx="5609223" cy="1290741"/>
            <a:chOff x="2443462" y="5350719"/>
            <a:chExt cx="4269473" cy="836894"/>
          </a:xfrm>
        </p:grpSpPr>
        <p:pic>
          <p:nvPicPr>
            <p:cNvPr id="3" name="Picture 2" descr="JoinCHAPAButton.png">
              <a:hlinkClick r:id="rId3"/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86"/>
            <a:stretch/>
          </p:blipFill>
          <p:spPr>
            <a:xfrm>
              <a:off x="4677218" y="5350719"/>
              <a:ext cx="2035717" cy="836894"/>
            </a:xfrm>
            <a:prstGeom prst="rect">
              <a:avLst/>
            </a:prstGeom>
          </p:spPr>
        </p:pic>
        <p:pic>
          <p:nvPicPr>
            <p:cNvPr id="13" name="Picture 12" descr="EmailSubscriptionButton_Horizontal.png">
              <a:hlinkClick r:id="rId5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3462" y="5350719"/>
              <a:ext cx="2034493" cy="836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7958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8FEE46-77A9-4787-9766-6F6BDD492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05" y="908580"/>
            <a:ext cx="8420509" cy="571558"/>
          </a:xfrm>
        </p:spPr>
        <p:txBody>
          <a:bodyPr/>
          <a:lstStyle/>
          <a:p>
            <a:r>
              <a:rPr lang="en-US" b="0" dirty="0"/>
              <a:t>AMIs are set annually by U.S. </a:t>
            </a:r>
            <a:r>
              <a:rPr lang="en-US" b="0" dirty="0" smtClean="0"/>
              <a:t>Dept. </a:t>
            </a:r>
            <a:r>
              <a:rPr lang="en-US" b="0" dirty="0"/>
              <a:t>of Housing &amp; Urban Development (HUD) and vary by region and family size. AMIs can be searched by municipality at: </a:t>
            </a:r>
            <a:r>
              <a:rPr lang="en-US" sz="2000" b="0" dirty="0">
                <a:hlinkClick r:id="rId2"/>
              </a:rPr>
              <a:t>https://www.huduser.gov/portal/datasets/il/il2019/select_Geography.odn</a:t>
            </a:r>
            <a:r>
              <a:rPr lang="en-US" b="0" dirty="0"/>
              <a:t/>
            </a:r>
            <a:br>
              <a:rPr lang="en-US" b="0" dirty="0"/>
            </a:b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093439-A684-4561-923A-34D53CEBF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05" y="2678685"/>
            <a:ext cx="8420509" cy="368117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Boston (4-person household):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80% AMI (low-income): $89,200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50% AMI (Very low-income): $59,250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30% AMI: (Extremely low-income): $</a:t>
            </a:r>
            <a:r>
              <a:rPr lang="en-US" sz="2400" dirty="0" smtClean="0"/>
              <a:t>35,550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1000" dirty="0"/>
          </a:p>
          <a:p>
            <a:pPr>
              <a:lnSpc>
                <a:spcPct val="110000"/>
              </a:lnSpc>
            </a:pPr>
            <a:r>
              <a:rPr lang="en-US" sz="2600" dirty="0"/>
              <a:t>Pittsfield (4-person household):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80% AMI (low-income): $70,950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50% AMI (Very low-income): $44,350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30% AMI: (Extremely low-income): $26,600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7BF7EE1-C67A-44E5-BA2D-977643F452B4}"/>
              </a:ext>
            </a:extLst>
          </p:cNvPr>
          <p:cNvSpPr/>
          <p:nvPr/>
        </p:nvSpPr>
        <p:spPr>
          <a:xfrm>
            <a:off x="0" y="0"/>
            <a:ext cx="6516914" cy="8365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55563" algn="ctr"/>
            <a:r>
              <a:rPr lang="en-US" sz="3400" b="1" dirty="0">
                <a:solidFill>
                  <a:prstClr val="white"/>
                </a:solidFill>
                <a:latin typeface="Minion Pro Bold"/>
                <a:ea typeface="+mj-ea"/>
                <a:cs typeface="Minion Pro Bold"/>
              </a:rPr>
              <a:t>Area Median Income (AMI)</a:t>
            </a:r>
          </a:p>
        </p:txBody>
      </p:sp>
    </p:spTree>
    <p:extLst>
      <p:ext uri="{BB962C8B-B14F-4D97-AF65-F5344CB8AC3E}">
        <p14:creationId xmlns:p14="http://schemas.microsoft.com/office/powerpoint/2010/main" val="3150538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267" y="817065"/>
            <a:ext cx="8420509" cy="1059483"/>
          </a:xfrm>
        </p:spPr>
        <p:txBody>
          <a:bodyPr anchor="ctr"/>
          <a:lstStyle/>
          <a:p>
            <a:pPr algn="ctr"/>
            <a:r>
              <a:rPr lang="en-US" sz="2400" b="0" dirty="0">
                <a:latin typeface="Minion Pro Bold"/>
              </a:rPr>
              <a:t>Affordable, rental housing for low- and moderate-income households owned by a housing authority</a:t>
            </a:r>
            <a:endParaRPr lang="en-US" dirty="0">
              <a:latin typeface="Minion Pro Bold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0820750"/>
              </p:ext>
            </p:extLst>
          </p:nvPr>
        </p:nvGraphicFramePr>
        <p:xfrm>
          <a:off x="312267" y="1876548"/>
          <a:ext cx="8627018" cy="3444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98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171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3502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inion Pro Bold"/>
                        </a:rPr>
                        <a:t>Public Housing</a:t>
                      </a:r>
                    </a:p>
                  </a:txBody>
                  <a:tcPr>
                    <a:solidFill>
                      <a:srgbClr val="2253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7629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Administered by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inion Pro Bold"/>
                        </a:rPr>
                        <a:t>Local Housing Authorities (LHAs)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7629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Income</a:t>
                      </a:r>
                      <a:r>
                        <a:rPr lang="en-US" b="1" baseline="0" dirty="0">
                          <a:latin typeface="Minion Pro Bold"/>
                        </a:rPr>
                        <a:t> Eligibility</a:t>
                      </a:r>
                      <a:endParaRPr lang="en-US" b="1" dirty="0">
                        <a:latin typeface="Minion Pr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inion Pro Bold"/>
                        </a:rPr>
                        <a:t>&lt;80%</a:t>
                      </a:r>
                      <a:r>
                        <a:rPr lang="en-US" baseline="0" dirty="0">
                          <a:latin typeface="Minion Pro Bold"/>
                        </a:rPr>
                        <a:t> AMI</a:t>
                      </a:r>
                      <a:endParaRPr lang="en-US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7629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Rent Level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inion Pro Bold"/>
                        </a:rPr>
                        <a:t>About</a:t>
                      </a:r>
                      <a:r>
                        <a:rPr lang="en-US" baseline="0" dirty="0">
                          <a:latin typeface="Minion Pro Bold"/>
                        </a:rPr>
                        <a:t> 30% of monthly income</a:t>
                      </a:r>
                      <a:endParaRPr lang="en-US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2796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Where to Apply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>
                          <a:latin typeface="Minion Pro Bold"/>
                        </a:rPr>
                        <a:t>At</a:t>
                      </a:r>
                      <a:r>
                        <a:rPr lang="en-US" b="0" baseline="0" dirty="0">
                          <a:latin typeface="Minion Pro Bold"/>
                        </a:rPr>
                        <a:t> each housing authority or through new</a:t>
                      </a:r>
                      <a:r>
                        <a:rPr lang="en-US" baseline="0" dirty="0">
                          <a:latin typeface="Minion Pro Bold"/>
                        </a:rPr>
                        <a:t> online application</a:t>
                      </a:r>
                      <a:endParaRPr lang="en-US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7629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Waitlist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Minion Pro Bold"/>
                        </a:rPr>
                        <a:t>Online waitlist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6400800" cy="8365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55563" algn="ctr"/>
            <a:r>
              <a:rPr lang="en-US" sz="3400" b="1" dirty="0">
                <a:solidFill>
                  <a:prstClr val="white"/>
                </a:solidFill>
                <a:latin typeface="Minion Pro Bold"/>
                <a:ea typeface="+mj-ea"/>
                <a:cs typeface="Minion Pro Bold"/>
              </a:rPr>
              <a:t>Public Housing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467055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Minion Pro Bold"/>
              </a:rPr>
              <a:t>List of all Housing Authorities in Massachusetts:</a:t>
            </a:r>
          </a:p>
          <a:p>
            <a:pPr algn="ctr"/>
            <a:r>
              <a:rPr lang="en-US" sz="2000" dirty="0">
                <a:latin typeface="Minion Pro Bold"/>
                <a:hlinkClick r:id="rId2"/>
              </a:rPr>
              <a:t>http://www.mass.gov/hed/economic/eohed/dhcd/contacts/local-housing-authority-listing.html</a:t>
            </a:r>
            <a:r>
              <a:rPr lang="en-US" sz="2000" dirty="0">
                <a:latin typeface="Minion Pro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7045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705" y="993420"/>
            <a:ext cx="8420509" cy="1495779"/>
          </a:xfrm>
        </p:spPr>
        <p:txBody>
          <a:bodyPr anchor="ctr"/>
          <a:lstStyle/>
          <a:p>
            <a:pPr algn="ctr"/>
            <a:r>
              <a:rPr lang="en-US" dirty="0">
                <a:latin typeface="Minion Pro Bold"/>
              </a:rPr>
              <a:t>About 78,000 public housing units at </a:t>
            </a:r>
            <a:br>
              <a:rPr lang="en-US" dirty="0">
                <a:latin typeface="Minion Pro Bold"/>
              </a:rPr>
            </a:br>
            <a:r>
              <a:rPr lang="en-US" dirty="0">
                <a:latin typeface="Minion Pro Bold"/>
              </a:rPr>
              <a:t>253 housing authorities across Massachusetts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704" y="1892141"/>
            <a:ext cx="8420509" cy="3089514"/>
          </a:xfrm>
        </p:spPr>
        <p:txBody>
          <a:bodyPr anchor="ctr"/>
          <a:lstStyle/>
          <a:p>
            <a:r>
              <a:rPr lang="en-US" dirty="0">
                <a:latin typeface="Minion Pro Bold"/>
              </a:rPr>
              <a:t>Housing Authorities:</a:t>
            </a:r>
          </a:p>
          <a:p>
            <a:pPr lvl="1"/>
            <a:r>
              <a:rPr lang="en-US" dirty="0">
                <a:latin typeface="Minion Pro Bold"/>
              </a:rPr>
              <a:t>Operate &amp; Maintain public housing</a:t>
            </a:r>
          </a:p>
          <a:p>
            <a:pPr lvl="1"/>
            <a:r>
              <a:rPr lang="en-US" dirty="0">
                <a:latin typeface="Minion Pro Bold"/>
              </a:rPr>
              <a:t>Administer Rental Vouchers</a:t>
            </a:r>
          </a:p>
          <a:p>
            <a:pPr lvl="1"/>
            <a:r>
              <a:rPr lang="en-US" dirty="0">
                <a:latin typeface="Minion Pro Bold"/>
              </a:rPr>
              <a:t>Serve as a resource for other housing programs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400800" cy="8365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55563" algn="ctr"/>
            <a:r>
              <a:rPr lang="en-US" sz="3400" b="1" dirty="0">
                <a:solidFill>
                  <a:prstClr val="white"/>
                </a:solidFill>
                <a:latin typeface="Minion Pro Bold"/>
                <a:ea typeface="+mj-ea"/>
                <a:cs typeface="Minion Pro Bold"/>
              </a:rPr>
              <a:t>Public Housing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82516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Minion Pro Bold"/>
              </a:rPr>
              <a:t>NEW Online Application:</a:t>
            </a:r>
          </a:p>
          <a:p>
            <a:pPr algn="ctr"/>
            <a:r>
              <a:rPr lang="en-US" sz="2400" dirty="0">
                <a:latin typeface="Minion Pro Bold"/>
                <a:hlinkClick r:id="rId2"/>
              </a:rPr>
              <a:t>https://publichousingapplication.ocd.state.ma.us/</a:t>
            </a:r>
            <a:endParaRPr lang="en-US" sz="2400" b="1" dirty="0">
              <a:latin typeface="Mini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2037819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21" y="1992573"/>
            <a:ext cx="8843749" cy="4469187"/>
          </a:xfrm>
        </p:spPr>
        <p:txBody>
          <a:bodyPr anchor="ctr">
            <a:normAutofit fontScale="85000" lnSpcReduction="20000"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Minion Pro Bold"/>
              </a:rPr>
              <a:t>Two types of vouchers:</a:t>
            </a:r>
          </a:p>
          <a:p>
            <a:pPr lvl="1">
              <a:spcBef>
                <a:spcPts val="600"/>
              </a:spcBef>
            </a:pPr>
            <a:r>
              <a:rPr lang="en-US" b="1" dirty="0">
                <a:latin typeface="Minion Pro Bold"/>
              </a:rPr>
              <a:t>Mobile Voucher </a:t>
            </a:r>
          </a:p>
          <a:p>
            <a:pPr lvl="2">
              <a:spcBef>
                <a:spcPts val="600"/>
              </a:spcBef>
            </a:pPr>
            <a:r>
              <a:rPr lang="en-US" dirty="0">
                <a:latin typeface="Minion Pro Bold"/>
              </a:rPr>
              <a:t>Tenant finds her own apartment</a:t>
            </a:r>
          </a:p>
          <a:p>
            <a:pPr lvl="2">
              <a:spcBef>
                <a:spcPts val="600"/>
              </a:spcBef>
            </a:pPr>
            <a:r>
              <a:rPr lang="en-US" dirty="0">
                <a:latin typeface="Minion Pro Bold"/>
              </a:rPr>
              <a:t>Voucher stays with tenant when she moves. Can </a:t>
            </a:r>
            <a:r>
              <a:rPr lang="en-US" dirty="0" smtClean="0">
                <a:latin typeface="Minion Pro Bold"/>
              </a:rPr>
              <a:t>move </a:t>
            </a:r>
            <a:r>
              <a:rPr lang="en-US" dirty="0">
                <a:latin typeface="Minion Pro Bold"/>
              </a:rPr>
              <a:t>anywhere in the Commonwealth</a:t>
            </a:r>
          </a:p>
          <a:p>
            <a:pPr lvl="2">
              <a:spcBef>
                <a:spcPts val="600"/>
              </a:spcBef>
            </a:pPr>
            <a:r>
              <a:rPr lang="en-US" dirty="0">
                <a:latin typeface="Minion Pro Bold"/>
              </a:rPr>
              <a:t>Rent must meet applicable fair market rent standards</a:t>
            </a:r>
          </a:p>
          <a:p>
            <a:pPr lvl="3">
              <a:spcBef>
                <a:spcPts val="600"/>
              </a:spcBef>
            </a:pPr>
            <a:r>
              <a:rPr lang="en-US" b="1" dirty="0">
                <a:latin typeface="Minion Pro Bold"/>
              </a:rPr>
              <a:t>If you are having trouble finding an apartment within the established fair market rents because you have a disability and need access to certain housing or medical services, the payment standard may be increased as a reasonable accommodation. </a:t>
            </a:r>
          </a:p>
          <a:p>
            <a:pPr lvl="1">
              <a:spcBef>
                <a:spcPts val="600"/>
              </a:spcBef>
            </a:pPr>
            <a:r>
              <a:rPr lang="en-US" b="1" dirty="0">
                <a:latin typeface="Minion Pro Bold"/>
              </a:rPr>
              <a:t>Project-Based Voucher</a:t>
            </a:r>
          </a:p>
          <a:p>
            <a:pPr lvl="2">
              <a:spcBef>
                <a:spcPts val="600"/>
              </a:spcBef>
            </a:pPr>
            <a:r>
              <a:rPr lang="en-US" dirty="0">
                <a:latin typeface="Minion Pro Bold"/>
              </a:rPr>
              <a:t>Voucher is attached to a particular apartment and does not move with the tenant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400800" cy="8365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55563" algn="ctr"/>
            <a:r>
              <a:rPr lang="en-US" sz="2800" b="1" dirty="0">
                <a:solidFill>
                  <a:prstClr val="white"/>
                </a:solidFill>
                <a:latin typeface="Minion Pro Bold"/>
                <a:ea typeface="+mj-ea"/>
                <a:cs typeface="Minion Pro Bold"/>
              </a:rPr>
              <a:t>Rental Assistance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09684"/>
            <a:ext cx="9143999" cy="1391919"/>
          </a:xfrm>
        </p:spPr>
        <p:txBody>
          <a:bodyPr anchor="ctr"/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Minion Pro Bold"/>
              </a:rPr>
              <a:t>Housing Voucher </a:t>
            </a:r>
            <a:r>
              <a:rPr lang="en-US" sz="2400" b="0" dirty="0">
                <a:latin typeface="Minion Pro Bold"/>
              </a:rPr>
              <a:t>programs provide rental assistance to help low-income residents afford apartments – the voucher covers the difference between the rent charged and the tenant’s contribution</a:t>
            </a:r>
            <a:endParaRPr lang="en-US" sz="2400" dirty="0">
              <a:latin typeface="Mini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2516251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400800" cy="8365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55563" algn="ctr"/>
            <a:r>
              <a:rPr lang="en-US" sz="2800" b="1" dirty="0">
                <a:solidFill>
                  <a:prstClr val="white"/>
                </a:solidFill>
                <a:latin typeface="Minion Pro Bold"/>
                <a:ea typeface="+mj-ea"/>
                <a:cs typeface="Minion Pro Bold"/>
              </a:rPr>
              <a:t>Housing Vouchers Programs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9183" y="4554027"/>
            <a:ext cx="8531260" cy="56453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0" tIns="0" rIns="0" bIns="0" rtlCol="0" anchor="t" anchorCtr="0"/>
          <a:lstStyle>
            <a:lvl1pPr marL="55563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1" i="0" kern="1200" cap="none" baseline="0" dirty="0">
                <a:solidFill>
                  <a:srgbClr val="22534D"/>
                </a:solidFill>
                <a:effectLst/>
                <a:latin typeface="+mj-lt"/>
                <a:ea typeface="+mj-ea"/>
                <a:cs typeface="Minion Pro Bold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spcAft>
                <a:spcPts val="1200"/>
              </a:spcAft>
            </a:pPr>
            <a:r>
              <a:rPr lang="en-US" sz="3200" b="0" dirty="0">
                <a:latin typeface="Minion Pro Bold"/>
              </a:rPr>
              <a:t>DMH Rental Subsidy Program</a:t>
            </a:r>
            <a:endParaRPr lang="en-US" sz="2400" b="0" dirty="0">
              <a:latin typeface="Minion Pro Bold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9183" y="2550731"/>
            <a:ext cx="9034820" cy="56453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0" tIns="0" rIns="0" bIns="0" rtlCol="0" anchor="t" anchorCtr="0"/>
          <a:lstStyle>
            <a:lvl1pPr marL="55563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1" i="0" kern="1200" cap="none" baseline="0" dirty="0">
                <a:solidFill>
                  <a:srgbClr val="22534D"/>
                </a:solidFill>
                <a:effectLst/>
                <a:latin typeface="+mj-lt"/>
                <a:ea typeface="+mj-ea"/>
                <a:cs typeface="Minion Pro Bold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spcAft>
                <a:spcPts val="1200"/>
              </a:spcAft>
            </a:pPr>
            <a:r>
              <a:rPr lang="en-US" sz="3200" b="0" dirty="0">
                <a:latin typeface="Minion Pro Bold"/>
              </a:rPr>
              <a:t>Massachusetts Rental Voucher </a:t>
            </a:r>
            <a:r>
              <a:rPr lang="en-US" sz="3200" b="0" dirty="0" smtClean="0">
                <a:latin typeface="Minion Pro Bold"/>
              </a:rPr>
              <a:t>Program (MRVP</a:t>
            </a:r>
            <a:r>
              <a:rPr lang="en-US" sz="3200" b="0" dirty="0">
                <a:latin typeface="Minion Pro Bold"/>
              </a:rPr>
              <a:t>)</a:t>
            </a:r>
            <a:endParaRPr lang="en-US" sz="2400" b="0" dirty="0">
              <a:latin typeface="Minion Pro Bold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9183" y="1793335"/>
            <a:ext cx="8531260" cy="56453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0" tIns="0" rIns="0" bIns="0" rtlCol="0" anchor="t" anchorCtr="0"/>
          <a:lstStyle>
            <a:lvl1pPr marL="55563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1" i="0" kern="1200" cap="none" baseline="0" dirty="0">
                <a:solidFill>
                  <a:srgbClr val="22534D"/>
                </a:solidFill>
                <a:effectLst/>
                <a:latin typeface="+mj-lt"/>
                <a:ea typeface="+mj-ea"/>
                <a:cs typeface="Minion Pro Bold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spcAft>
                <a:spcPts val="1200"/>
              </a:spcAft>
            </a:pPr>
            <a:r>
              <a:rPr lang="en-US" sz="3200" b="0" dirty="0">
                <a:latin typeface="Minion Pro Bold"/>
              </a:rPr>
              <a:t>Section 8 Housing Choice Voucher Program</a:t>
            </a:r>
            <a:endParaRPr lang="en-US" sz="2400" b="0" dirty="0">
              <a:latin typeface="Minion Pro Bold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9183" y="3574415"/>
            <a:ext cx="8531260" cy="56453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0" tIns="0" rIns="0" bIns="0" rtlCol="0" anchor="t" anchorCtr="0"/>
          <a:lstStyle>
            <a:lvl1pPr marL="55563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1" i="0" kern="1200" cap="none" baseline="0" dirty="0">
                <a:solidFill>
                  <a:srgbClr val="22534D"/>
                </a:solidFill>
                <a:effectLst/>
                <a:latin typeface="+mj-lt"/>
                <a:ea typeface="+mj-ea"/>
                <a:cs typeface="Minion Pro Bold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spcAft>
                <a:spcPts val="1200"/>
              </a:spcAft>
            </a:pPr>
            <a:r>
              <a:rPr lang="en-US" sz="3200" b="0" dirty="0">
                <a:latin typeface="Minion Pro Bold"/>
              </a:rPr>
              <a:t>Alternative Housing Voucher Program (AHVP)</a:t>
            </a:r>
            <a:endParaRPr lang="en-US" sz="2400" b="0" dirty="0">
              <a:latin typeface="Minion Pro Bold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FF23B157-4010-4FD2-83A4-2C79855B5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83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502400" cy="8365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55563" algn="ctr"/>
            <a:r>
              <a:rPr lang="en-US" sz="2800" b="1" dirty="0">
                <a:solidFill>
                  <a:prstClr val="white"/>
                </a:solidFill>
                <a:latin typeface="Minion Pro Bold"/>
                <a:ea typeface="+mj-ea"/>
                <a:cs typeface="Minion Pro Bold"/>
              </a:rPr>
              <a:t>Section 8 Housing Choice Vouchers</a:t>
            </a:r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1529644"/>
              </p:ext>
            </p:extLst>
          </p:nvPr>
        </p:nvGraphicFramePr>
        <p:xfrm>
          <a:off x="175428" y="1915646"/>
          <a:ext cx="8873038" cy="2971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17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31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1742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inion Pro Bold"/>
                        </a:rPr>
                        <a:t>Section 8 Housing</a:t>
                      </a:r>
                      <a:r>
                        <a:rPr lang="en-US" baseline="0" dirty="0">
                          <a:latin typeface="Minion Pro Bold"/>
                        </a:rPr>
                        <a:t> Choice Voucher Program</a:t>
                      </a:r>
                      <a:endParaRPr lang="en-US" dirty="0">
                        <a:latin typeface="Minion Pro Bold"/>
                      </a:endParaRPr>
                    </a:p>
                  </a:txBody>
                  <a:tcPr>
                    <a:solidFill>
                      <a:srgbClr val="2253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1742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Administered by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latin typeface="Minion Pro Bold"/>
                        </a:rPr>
                        <a:t>Housing Authorities &amp; </a:t>
                      </a:r>
                      <a:r>
                        <a:rPr lang="en-US" dirty="0">
                          <a:latin typeface="Minion Pro Bold"/>
                        </a:rPr>
                        <a:t>Regional</a:t>
                      </a:r>
                      <a:r>
                        <a:rPr lang="en-US" baseline="0" dirty="0">
                          <a:latin typeface="Minion Pro Bold"/>
                        </a:rPr>
                        <a:t> Housing Agencies</a:t>
                      </a:r>
                      <a:endParaRPr lang="en-US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1742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Income</a:t>
                      </a:r>
                      <a:r>
                        <a:rPr lang="en-US" b="1" baseline="0" dirty="0">
                          <a:latin typeface="Minion Pro Bold"/>
                        </a:rPr>
                        <a:t> Eligibility</a:t>
                      </a:r>
                      <a:endParaRPr lang="en-US" b="1" dirty="0">
                        <a:latin typeface="Minion Pr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inion Pro Bold"/>
                        </a:rPr>
                        <a:t>&lt;50-80%</a:t>
                      </a:r>
                      <a:r>
                        <a:rPr lang="en-US" baseline="0" dirty="0">
                          <a:latin typeface="Minion Pro Bold"/>
                        </a:rPr>
                        <a:t> AMI</a:t>
                      </a:r>
                      <a:endParaRPr lang="en-US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1742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Rent Level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inion Pro Bold"/>
                        </a:rPr>
                        <a:t>About</a:t>
                      </a:r>
                      <a:r>
                        <a:rPr lang="en-US" baseline="0" dirty="0">
                          <a:latin typeface="Minion Pro Bold"/>
                        </a:rPr>
                        <a:t> 30% of monthly income</a:t>
                      </a:r>
                      <a:endParaRPr lang="en-US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2461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Where to Apply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inion Pro Bold"/>
                        </a:rPr>
                        <a:t>On</a:t>
                      </a:r>
                      <a:r>
                        <a:rPr lang="en-US" baseline="0" dirty="0">
                          <a:latin typeface="Minion Pro Bold"/>
                        </a:rPr>
                        <a:t>line or a</a:t>
                      </a:r>
                      <a:r>
                        <a:rPr lang="en-US" dirty="0">
                          <a:latin typeface="Minion Pro Bold"/>
                        </a:rPr>
                        <a:t>t</a:t>
                      </a:r>
                      <a:r>
                        <a:rPr lang="en-US" baseline="0" dirty="0">
                          <a:latin typeface="Minion Pro Bold"/>
                        </a:rPr>
                        <a:t> housing authorities &amp; regional housing agencies</a:t>
                      </a:r>
                      <a:endParaRPr lang="en-US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1742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Waitlist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baseline="0" dirty="0">
                          <a:latin typeface="Minion Pro Bold"/>
                        </a:rPr>
                        <a:t>Online &amp; Centralized</a:t>
                      </a:r>
                      <a:r>
                        <a:rPr lang="en-US" baseline="0" dirty="0">
                          <a:latin typeface="Minion Pro Bold"/>
                        </a:rPr>
                        <a:t>; long waitlist</a:t>
                      </a:r>
                      <a:endParaRPr lang="en-US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537919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inion Pro Bold"/>
                <a:hlinkClick r:id="rId2"/>
              </a:rPr>
              <a:t>www.section8listmass.org</a:t>
            </a:r>
            <a:r>
              <a:rPr lang="en-US" dirty="0">
                <a:latin typeface="Minion Pro Bold"/>
              </a:rPr>
              <a:t>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13705" y="836579"/>
            <a:ext cx="8420509" cy="1079067"/>
          </a:xfrm>
        </p:spPr>
        <p:txBody>
          <a:bodyPr anchor="ctr"/>
          <a:lstStyle/>
          <a:p>
            <a:pPr algn="ctr"/>
            <a:r>
              <a:rPr lang="en-US" dirty="0">
                <a:latin typeface="Minion Pro Bold"/>
              </a:rPr>
              <a:t>Federally funded voucher program – </a:t>
            </a:r>
            <a:br>
              <a:rPr lang="en-US" dirty="0">
                <a:latin typeface="Minion Pro Bold"/>
              </a:rPr>
            </a:br>
            <a:r>
              <a:rPr lang="en-US" dirty="0">
                <a:latin typeface="Minion Pro Bold"/>
              </a:rPr>
              <a:t>about 85,500 mobile vouchers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13704" y="4666244"/>
            <a:ext cx="8420509" cy="95235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55563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1" i="0" kern="1200" cap="none" baseline="0" dirty="0">
                <a:solidFill>
                  <a:srgbClr val="22534D"/>
                </a:solidFill>
                <a:effectLst/>
                <a:latin typeface="+mj-lt"/>
                <a:ea typeface="+mj-ea"/>
                <a:cs typeface="Minion Pro Bold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ctr"/>
            <a:r>
              <a:rPr lang="en-US" sz="2400" dirty="0">
                <a:latin typeface="Minion Pro Bold"/>
              </a:rPr>
              <a:t>APPLY TODAY!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8784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inion Pro Bold"/>
                <a:hlinkClick r:id="rId3"/>
              </a:rPr>
              <a:t>http://www.mass.gov/hed/economic/eohed/dhcd/rental-applications-and-documentation.html</a:t>
            </a:r>
            <a:r>
              <a:rPr lang="en-US" dirty="0">
                <a:latin typeface="Minion Pro Bold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65834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523" y="836580"/>
            <a:ext cx="8467731" cy="757224"/>
          </a:xfrm>
        </p:spPr>
        <p:txBody>
          <a:bodyPr anchor="ctr"/>
          <a:lstStyle/>
          <a:p>
            <a:pPr algn="ctr"/>
            <a:r>
              <a:rPr lang="en-US" sz="2400" dirty="0">
                <a:latin typeface="Minion Pro Bold"/>
              </a:rPr>
              <a:t>State funded voucher program – about 10,000 vouchers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6400800" cy="8365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55563" algn="ctr"/>
            <a:r>
              <a:rPr lang="en-US" sz="2400" b="1" dirty="0">
                <a:solidFill>
                  <a:prstClr val="white"/>
                </a:solidFill>
                <a:latin typeface="Minion Pro Bold"/>
                <a:ea typeface="+mj-ea"/>
                <a:cs typeface="Minion Pro Bold"/>
              </a:rPr>
              <a:t>Massachusetts Rental Voucher Program</a:t>
            </a:r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136065"/>
              </p:ext>
            </p:extLst>
          </p:nvPr>
        </p:nvGraphicFramePr>
        <p:xfrm>
          <a:off x="314522" y="1593803"/>
          <a:ext cx="8467731" cy="3513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53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023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6425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Minion Pro Bold"/>
                        </a:rPr>
                        <a:t>MRVP</a:t>
                      </a:r>
                    </a:p>
                  </a:txBody>
                  <a:tcPr anchor="ctr">
                    <a:solidFill>
                      <a:srgbClr val="2253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2218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Administered by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latin typeface="Minion Pro Bold"/>
                        </a:rPr>
                        <a:t>Housing Authorities &amp; </a:t>
                      </a:r>
                      <a:r>
                        <a:rPr lang="en-US" dirty="0">
                          <a:latin typeface="Minion Pro Bold"/>
                        </a:rPr>
                        <a:t>Regional</a:t>
                      </a:r>
                      <a:r>
                        <a:rPr lang="en-US" baseline="0" dirty="0">
                          <a:latin typeface="Minion Pro Bold"/>
                        </a:rPr>
                        <a:t> Housing Agencies</a:t>
                      </a:r>
                      <a:endParaRPr lang="en-US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2218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Income</a:t>
                      </a:r>
                      <a:r>
                        <a:rPr lang="en-US" b="1" baseline="0" dirty="0">
                          <a:latin typeface="Minion Pro Bold"/>
                        </a:rPr>
                        <a:t> Eligibility</a:t>
                      </a:r>
                      <a:endParaRPr lang="en-US" b="1" dirty="0">
                        <a:latin typeface="Minion Pr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inion Pro Bold"/>
                        </a:rPr>
                        <a:t>&lt;80% AMI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2218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Rent Level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latin typeface="Minion Pro Bold"/>
                        </a:rPr>
                        <a:t>30-40% of monthly income</a:t>
                      </a:r>
                      <a:endParaRPr lang="en-US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2218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Where to Apply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inion Pro Bold"/>
                        </a:rPr>
                        <a:t>At regional housing agencies or</a:t>
                      </a:r>
                      <a:r>
                        <a:rPr lang="en-US" baseline="0" dirty="0">
                          <a:latin typeface="Minion Pro Bold"/>
                        </a:rPr>
                        <a:t> housing authorities</a:t>
                      </a:r>
                      <a:endParaRPr lang="en-US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3073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Minion Pro Bold"/>
                        </a:rPr>
                        <a:t>Waitlist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latin typeface="Minion Pro Bold"/>
                        </a:rPr>
                        <a:t>Waitlists at individual regional housing agencies and housing authorities</a:t>
                      </a:r>
                      <a:endParaRPr lang="en-US" dirty="0">
                        <a:latin typeface="Minion Pro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14523" y="5123859"/>
            <a:ext cx="8420509" cy="97883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lvl1pPr marL="55563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1" i="0" kern="1200" cap="none" baseline="0" dirty="0">
                <a:solidFill>
                  <a:srgbClr val="22534D"/>
                </a:solidFill>
                <a:effectLst/>
                <a:latin typeface="+mj-lt"/>
                <a:ea typeface="+mj-ea"/>
                <a:cs typeface="Minion Pro Bold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ctr"/>
            <a:r>
              <a:rPr lang="en-US" sz="2400" dirty="0">
                <a:latin typeface="Minion Pro Bold"/>
              </a:rPr>
              <a:t>Key difference between Section 8 and MRVP vouchers –</a:t>
            </a:r>
            <a:br>
              <a:rPr lang="en-US" sz="2400" dirty="0">
                <a:latin typeface="Minion Pro Bold"/>
              </a:rPr>
            </a:br>
            <a:r>
              <a:rPr lang="en-US" sz="2400" b="0" dirty="0">
                <a:latin typeface="Minion Pro Bold"/>
              </a:rPr>
              <a:t>no centralized, online application or waitlist for MRVP</a:t>
            </a:r>
            <a:endParaRPr lang="en-US" sz="2400" dirty="0">
              <a:latin typeface="Minion Pro 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15562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Minion Pro Bold"/>
                <a:hlinkClick r:id="rId2"/>
              </a:rPr>
              <a:t>https://www.mass.gov/service-details/massachusetts-rental-voucher-program-mrvp</a:t>
            </a:r>
            <a:r>
              <a:rPr lang="en-US" dirty="0">
                <a:latin typeface="Minion Pro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7238507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lio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ast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lio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2019</TotalTime>
  <Words>1288</Words>
  <Application>Microsoft Office PowerPoint</Application>
  <PresentationFormat>On-screen Show (4:3)</PresentationFormat>
  <Paragraphs>237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Calisto MT</vt:lpstr>
      <vt:lpstr>Lucida Grande</vt:lpstr>
      <vt:lpstr>Minion Pro Bold</vt:lpstr>
      <vt:lpstr>Minion Pro Bold Cond</vt:lpstr>
      <vt:lpstr>Wingdings</vt:lpstr>
      <vt:lpstr>Master Slide</vt:lpstr>
      <vt:lpstr>1_Master Slide</vt:lpstr>
      <vt:lpstr>PowerPoint Presentation</vt:lpstr>
      <vt:lpstr>PowerPoint Presentation</vt:lpstr>
      <vt:lpstr>AMIs are set annually by U.S. Dept. of Housing &amp; Urban Development (HUD) and vary by region and family size. AMIs can be searched by municipality at: https://www.huduser.gov/portal/datasets/il/il2019/select_Geography.odn </vt:lpstr>
      <vt:lpstr>Affordable, rental housing for low- and moderate-income households owned by a housing authority</vt:lpstr>
      <vt:lpstr>About 78,000 public housing units at  253 housing authorities across Massachusetts </vt:lpstr>
      <vt:lpstr>Housing Voucher programs provide rental assistance to help low-income residents afford apartments – the voucher covers the difference between the rent charged and the tenant’s contribution</vt:lpstr>
      <vt:lpstr>PowerPoint Presentation</vt:lpstr>
      <vt:lpstr>Federally funded voucher program –  about 85,500 mobile vouchers</vt:lpstr>
      <vt:lpstr>State funded voucher program – about 10,000 vouchers</vt:lpstr>
      <vt:lpstr>AHVP offers mobile vouchers for disabled persons under age 60</vt:lpstr>
      <vt:lpstr>PowerPoint Presentation</vt:lpstr>
      <vt:lpstr>Assistance for low-income persons who receive supportive residential services through the Department of Mental Health (DMH)</vt:lpstr>
      <vt:lpstr>PowerPoint Presentation</vt:lpstr>
      <vt:lpstr>Finding these affordable housing options can  be challenging because there is no single  database or program application</vt:lpstr>
      <vt:lpstr>Contact a  Housing Consumer Education Center (HCEC)</vt:lpstr>
      <vt:lpstr>PowerPoint Presentation</vt:lpstr>
      <vt:lpstr>Check the city or town website</vt:lpstr>
      <vt:lpstr>Find a Community Development Corporation (CDC)</vt:lpstr>
      <vt:lpstr>Contact an Independent Living Center (ILC)</vt:lpstr>
      <vt:lpstr>Tips for Applying for Housing</vt:lpstr>
      <vt:lpstr>Tips for Applying for Housing</vt:lpstr>
      <vt:lpstr>PowerPoint Presentation</vt:lpstr>
      <vt:lpstr>PowerPoint Presentation</vt:lpstr>
      <vt:lpstr>PowerPoint Presentation</vt:lpstr>
    </vt:vector>
  </TitlesOfParts>
  <Company>CHAPA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Roussinova</dc:creator>
  <cp:lastModifiedBy>Katie Bosse</cp:lastModifiedBy>
  <cp:revision>154</cp:revision>
  <dcterms:created xsi:type="dcterms:W3CDTF">2014-11-25T15:39:43Z</dcterms:created>
  <dcterms:modified xsi:type="dcterms:W3CDTF">2019-07-24T12:43:27Z</dcterms:modified>
</cp:coreProperties>
</file>