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5"/>
  </p:notesMasterIdLst>
  <p:handoutMasterIdLst>
    <p:handoutMasterId r:id="rId26"/>
  </p:handoutMasterIdLst>
  <p:sldIdLst>
    <p:sldId id="256" r:id="rId3"/>
    <p:sldId id="291" r:id="rId4"/>
    <p:sldId id="257" r:id="rId5"/>
    <p:sldId id="258" r:id="rId6"/>
    <p:sldId id="259" r:id="rId7"/>
    <p:sldId id="279" r:id="rId8"/>
    <p:sldId id="292" r:id="rId9"/>
    <p:sldId id="265" r:id="rId10"/>
    <p:sldId id="278" r:id="rId11"/>
    <p:sldId id="286" r:id="rId12"/>
    <p:sldId id="287" r:id="rId13"/>
    <p:sldId id="288" r:id="rId14"/>
    <p:sldId id="289" r:id="rId15"/>
    <p:sldId id="270" r:id="rId16"/>
    <p:sldId id="269" r:id="rId17"/>
    <p:sldId id="266" r:id="rId18"/>
    <p:sldId id="280" r:id="rId19"/>
    <p:sldId id="267" r:id="rId20"/>
    <p:sldId id="290" r:id="rId21"/>
    <p:sldId id="268" r:id="rId22"/>
    <p:sldId id="271" r:id="rId23"/>
    <p:sldId id="29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4" autoAdjust="0"/>
    <p:restoredTop sz="92308" autoAdjust="0"/>
  </p:normalViewPr>
  <p:slideViewPr>
    <p:cSldViewPr>
      <p:cViewPr varScale="1">
        <p:scale>
          <a:sx n="57" d="100"/>
          <a:sy n="57" d="100"/>
        </p:scale>
        <p:origin x="-4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DC03D-5544-4545-85BC-5C0F38348E2E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FB837-01CC-451A-BAD6-5707542FC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54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14C15-AFB5-4246-ACE0-307E60A91D85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9FDC5-780E-43DE-9BB8-E6847D451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74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9FDC5-780E-43DE-9BB8-E6847D4517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67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9FDC5-780E-43DE-9BB8-E6847D4517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84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9FDC5-780E-43DE-9BB8-E6847D4517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77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9FDC5-780E-43DE-9BB8-E6847D4517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95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9FDC5-780E-43DE-9BB8-E6847D4517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19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9FDC5-780E-43DE-9BB8-E6847D4517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88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9FDC5-780E-43DE-9BB8-E6847D4517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199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9FDC5-780E-43DE-9BB8-E6847D4517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809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9FDC5-780E-43DE-9BB8-E6847D4517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338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</a:t>
            </a:r>
            <a:r>
              <a:rPr lang="en-US" baseline="0" dirty="0" smtClean="0"/>
              <a:t> Resource list for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9FDC5-780E-43DE-9BB8-E6847D4517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782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</a:t>
            </a:r>
            <a:r>
              <a:rPr lang="en-US" baseline="0" dirty="0" smtClean="0"/>
              <a:t> Resource list for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9FDC5-780E-43DE-9BB8-E6847D4517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00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9FDC5-780E-43DE-9BB8-E6847D4517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602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9FDC5-780E-43DE-9BB8-E6847D4517C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028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9FDC5-780E-43DE-9BB8-E6847D4517C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904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9FDC5-780E-43DE-9BB8-E6847D4517C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90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14450" lvl="2" indent="-514350">
              <a:buAutoNum type="arabicPeriod"/>
            </a:pPr>
            <a:r>
              <a:rPr lang="en-US" dirty="0" smtClean="0"/>
              <a:t>Minimum 60 days of advertising before lottery</a:t>
            </a:r>
          </a:p>
          <a:p>
            <a:pPr marL="1314450" lvl="2" indent="-514350">
              <a:buAutoNum type="arabicPeriod"/>
            </a:pPr>
            <a:r>
              <a:rPr lang="en-US" dirty="0" smtClean="0"/>
              <a:t>Allow time to review applications for completeness and assign lottery numbers (2 weeks?)</a:t>
            </a:r>
          </a:p>
          <a:p>
            <a:pPr marL="1314450" lvl="2" indent="-514350">
              <a:buAutoNum type="arabicPeriod"/>
            </a:pPr>
            <a:r>
              <a:rPr lang="en-US" dirty="0" smtClean="0"/>
              <a:t>Allow at least 30 days between award of unit and lease start (rental) or at least 45 days between P&amp;S and  closing (homeownership)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9FDC5-780E-43DE-9BB8-E6847D4517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82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In phased developments, prices are established prior to the start of each phase of marketing &amp; lottery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9FDC5-780E-43DE-9BB8-E6847D4517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25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9FDC5-780E-43DE-9BB8-E6847D4517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48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9FDC5-780E-43DE-9BB8-E6847D4517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53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9FDC5-780E-43DE-9BB8-E6847D4517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41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Lottery Agent must have training in Determining Income – see resources list in packet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9FDC5-780E-43DE-9BB8-E6847D4517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04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9FDC5-780E-43DE-9BB8-E6847D4517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63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9"/>
          <p:cNvSpPr>
            <a:spLocks/>
          </p:cNvSpPr>
          <p:nvPr userDrawn="1"/>
        </p:nvSpPr>
        <p:spPr bwMode="auto">
          <a:xfrm flipH="1">
            <a:off x="1143000" y="-762000"/>
            <a:ext cx="8001000" cy="25908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 flipH="1">
            <a:off x="1600200" y="-762000"/>
            <a:ext cx="7543800" cy="24384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0" y="5943600"/>
            <a:ext cx="9154274" cy="1066800"/>
          </a:xfrm>
          <a:custGeom>
            <a:avLst/>
            <a:gdLst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9144000 w 9144000"/>
              <a:gd name="connsiteY2" fmla="*/ 3581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1 h 2349501"/>
              <a:gd name="connsiteX1" fmla="*/ 9144000 w 9144000"/>
              <a:gd name="connsiteY1" fmla="*/ 1 h 2349501"/>
              <a:gd name="connsiteX2" fmla="*/ 0 w 9144000"/>
              <a:gd name="connsiteY2" fmla="*/ 1905001 h 2349501"/>
              <a:gd name="connsiteX3" fmla="*/ 0 w 9144000"/>
              <a:gd name="connsiteY3" fmla="*/ 1 h 2349501"/>
              <a:gd name="connsiteX0" fmla="*/ 0 w 9144000"/>
              <a:gd name="connsiteY0" fmla="*/ 671286 h 3020786"/>
              <a:gd name="connsiteX1" fmla="*/ 9144000 w 9144000"/>
              <a:gd name="connsiteY1" fmla="*/ 671286 h 3020786"/>
              <a:gd name="connsiteX2" fmla="*/ 0 w 9144000"/>
              <a:gd name="connsiteY2" fmla="*/ 1905001 h 3020786"/>
              <a:gd name="connsiteX3" fmla="*/ 0 w 9144000"/>
              <a:gd name="connsiteY3" fmla="*/ 671286 h 3020786"/>
              <a:gd name="connsiteX0" fmla="*/ 0 w 9144000"/>
              <a:gd name="connsiteY0" fmla="*/ -1 h 2349499"/>
              <a:gd name="connsiteX1" fmla="*/ 9144000 w 9144000"/>
              <a:gd name="connsiteY1" fmla="*/ -1 h 2349499"/>
              <a:gd name="connsiteX2" fmla="*/ 0 w 9144000"/>
              <a:gd name="connsiteY2" fmla="*/ 1233714 h 2349499"/>
              <a:gd name="connsiteX3" fmla="*/ 0 w 9144000"/>
              <a:gd name="connsiteY3" fmla="*/ -1 h 2349499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233715 h 2349500"/>
              <a:gd name="connsiteX3" fmla="*/ 0 w 9144000"/>
              <a:gd name="connsiteY3" fmla="*/ 0 h 2349500"/>
              <a:gd name="connsiteX0" fmla="*/ 0 w 9144000"/>
              <a:gd name="connsiteY0" fmla="*/ 0 h 2181679"/>
              <a:gd name="connsiteX1" fmla="*/ 9144000 w 9144000"/>
              <a:gd name="connsiteY1" fmla="*/ 0 h 2181679"/>
              <a:gd name="connsiteX2" fmla="*/ 0 w 9144000"/>
              <a:gd name="connsiteY2" fmla="*/ 1233715 h 2181679"/>
              <a:gd name="connsiteX3" fmla="*/ 0 w 9144000"/>
              <a:gd name="connsiteY3" fmla="*/ 0 h 2181679"/>
              <a:gd name="connsiteX0" fmla="*/ 0 w 9144000"/>
              <a:gd name="connsiteY0" fmla="*/ 0 h 2237619"/>
              <a:gd name="connsiteX1" fmla="*/ 9144000 w 9144000"/>
              <a:gd name="connsiteY1" fmla="*/ 0 h 2237619"/>
              <a:gd name="connsiteX2" fmla="*/ 0 w 9144000"/>
              <a:gd name="connsiteY2" fmla="*/ 1233715 h 2237619"/>
              <a:gd name="connsiteX3" fmla="*/ 0 w 9144000"/>
              <a:gd name="connsiteY3" fmla="*/ 0 h 2237619"/>
              <a:gd name="connsiteX0" fmla="*/ 0 w 10439400"/>
              <a:gd name="connsiteY0" fmla="*/ 0 h 1432615"/>
              <a:gd name="connsiteX1" fmla="*/ 9144000 w 10439400"/>
              <a:gd name="connsiteY1" fmla="*/ 0 h 1432615"/>
              <a:gd name="connsiteX2" fmla="*/ 7772400 w 10439400"/>
              <a:gd name="connsiteY2" fmla="*/ 1193397 h 1432615"/>
              <a:gd name="connsiteX3" fmla="*/ 0 w 10439400"/>
              <a:gd name="connsiteY3" fmla="*/ 1233715 h 1432615"/>
              <a:gd name="connsiteX4" fmla="*/ 0 w 10439400"/>
              <a:gd name="connsiteY4" fmla="*/ 0 h 1432615"/>
              <a:gd name="connsiteX0" fmla="*/ 0 w 10668000"/>
              <a:gd name="connsiteY0" fmla="*/ 0 h 1846539"/>
              <a:gd name="connsiteX1" fmla="*/ 9144000 w 10668000"/>
              <a:gd name="connsiteY1" fmla="*/ 0 h 1846539"/>
              <a:gd name="connsiteX2" fmla="*/ 9144000 w 10668000"/>
              <a:gd name="connsiteY2" fmla="*/ 1640920 h 1846539"/>
              <a:gd name="connsiteX3" fmla="*/ 0 w 10668000"/>
              <a:gd name="connsiteY3" fmla="*/ 1233715 h 1846539"/>
              <a:gd name="connsiteX4" fmla="*/ 0 w 10668000"/>
              <a:gd name="connsiteY4" fmla="*/ 0 h 1846539"/>
              <a:gd name="connsiteX0" fmla="*/ 0 w 10668000"/>
              <a:gd name="connsiteY0" fmla="*/ 234984 h 2081523"/>
              <a:gd name="connsiteX1" fmla="*/ 9144000 w 10668000"/>
              <a:gd name="connsiteY1" fmla="*/ 234984 h 2081523"/>
              <a:gd name="connsiteX2" fmla="*/ 9144000 w 10668000"/>
              <a:gd name="connsiteY2" fmla="*/ 1875904 h 2081523"/>
              <a:gd name="connsiteX3" fmla="*/ 0 w 10668000"/>
              <a:gd name="connsiteY3" fmla="*/ 1468699 h 2081523"/>
              <a:gd name="connsiteX4" fmla="*/ 0 w 10668000"/>
              <a:gd name="connsiteY4" fmla="*/ 234984 h 2081523"/>
              <a:gd name="connsiteX0" fmla="*/ 0 w 9144000"/>
              <a:gd name="connsiteY0" fmla="*/ 234983 h 2081522"/>
              <a:gd name="connsiteX1" fmla="*/ 9144000 w 9144000"/>
              <a:gd name="connsiteY1" fmla="*/ 234983 h 2081522"/>
              <a:gd name="connsiteX2" fmla="*/ 9144000 w 9144000"/>
              <a:gd name="connsiteY2" fmla="*/ 1875903 h 2081522"/>
              <a:gd name="connsiteX3" fmla="*/ 0 w 9144000"/>
              <a:gd name="connsiteY3" fmla="*/ 1468698 h 2081522"/>
              <a:gd name="connsiteX4" fmla="*/ 0 w 9144000"/>
              <a:gd name="connsiteY4" fmla="*/ 234983 h 2081522"/>
              <a:gd name="connsiteX0" fmla="*/ 0 w 9144000"/>
              <a:gd name="connsiteY0" fmla="*/ 730583 h 2577122"/>
              <a:gd name="connsiteX1" fmla="*/ 4940300 w 9144000"/>
              <a:gd name="connsiteY1" fmla="*/ 0 h 2577122"/>
              <a:gd name="connsiteX2" fmla="*/ 9144000 w 9144000"/>
              <a:gd name="connsiteY2" fmla="*/ 730583 h 2577122"/>
              <a:gd name="connsiteX3" fmla="*/ 9144000 w 9144000"/>
              <a:gd name="connsiteY3" fmla="*/ 2371503 h 2577122"/>
              <a:gd name="connsiteX4" fmla="*/ 0 w 9144000"/>
              <a:gd name="connsiteY4" fmla="*/ 1964298 h 2577122"/>
              <a:gd name="connsiteX5" fmla="*/ 0 w 9144000"/>
              <a:gd name="connsiteY5" fmla="*/ 730583 h 2577122"/>
              <a:gd name="connsiteX0" fmla="*/ 0 w 9144000"/>
              <a:gd name="connsiteY0" fmla="*/ 730583 h 2163196"/>
              <a:gd name="connsiteX1" fmla="*/ 4940300 w 9144000"/>
              <a:gd name="connsiteY1" fmla="*/ 0 h 2163196"/>
              <a:gd name="connsiteX2" fmla="*/ 9144000 w 9144000"/>
              <a:gd name="connsiteY2" fmla="*/ 730583 h 2163196"/>
              <a:gd name="connsiteX3" fmla="*/ 9144000 w 9144000"/>
              <a:gd name="connsiteY3" fmla="*/ 1598367 h 2163196"/>
              <a:gd name="connsiteX4" fmla="*/ 0 w 9144000"/>
              <a:gd name="connsiteY4" fmla="*/ 1964298 h 2163196"/>
              <a:gd name="connsiteX5" fmla="*/ 0 w 9144000"/>
              <a:gd name="connsiteY5" fmla="*/ 730583 h 2163196"/>
              <a:gd name="connsiteX0" fmla="*/ 0 w 9144000"/>
              <a:gd name="connsiteY0" fmla="*/ 913051 h 2345664"/>
              <a:gd name="connsiteX1" fmla="*/ 4940300 w 9144000"/>
              <a:gd name="connsiteY1" fmla="*/ 182468 h 2345664"/>
              <a:gd name="connsiteX2" fmla="*/ 9144000 w 9144000"/>
              <a:gd name="connsiteY2" fmla="*/ 296129 h 2345664"/>
              <a:gd name="connsiteX3" fmla="*/ 9144000 w 9144000"/>
              <a:gd name="connsiteY3" fmla="*/ 1780835 h 2345664"/>
              <a:gd name="connsiteX4" fmla="*/ 0 w 9144000"/>
              <a:gd name="connsiteY4" fmla="*/ 2146766 h 2345664"/>
              <a:gd name="connsiteX5" fmla="*/ 0 w 9144000"/>
              <a:gd name="connsiteY5" fmla="*/ 913051 h 2345664"/>
              <a:gd name="connsiteX0" fmla="*/ 0 w 9144000"/>
              <a:gd name="connsiteY0" fmla="*/ 833404 h 2266017"/>
              <a:gd name="connsiteX1" fmla="*/ 4940300 w 9144000"/>
              <a:gd name="connsiteY1" fmla="*/ 102821 h 2266017"/>
              <a:gd name="connsiteX2" fmla="*/ 9144000 w 9144000"/>
              <a:gd name="connsiteY2" fmla="*/ 216482 h 2266017"/>
              <a:gd name="connsiteX3" fmla="*/ 9144000 w 9144000"/>
              <a:gd name="connsiteY3" fmla="*/ 1701188 h 2266017"/>
              <a:gd name="connsiteX4" fmla="*/ 0 w 9144000"/>
              <a:gd name="connsiteY4" fmla="*/ 2067119 h 2266017"/>
              <a:gd name="connsiteX5" fmla="*/ 0 w 9144000"/>
              <a:gd name="connsiteY5" fmla="*/ 833404 h 2266017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761553 h 2194166"/>
              <a:gd name="connsiteX1" fmla="*/ 9144000 w 9144000"/>
              <a:gd name="connsiteY1" fmla="*/ 144631 h 2194166"/>
              <a:gd name="connsiteX2" fmla="*/ 9144000 w 9144000"/>
              <a:gd name="connsiteY2" fmla="*/ 1629337 h 2194166"/>
              <a:gd name="connsiteX3" fmla="*/ 0 w 9144000"/>
              <a:gd name="connsiteY3" fmla="*/ 1995268 h 2194166"/>
              <a:gd name="connsiteX4" fmla="*/ 0 w 9144000"/>
              <a:gd name="connsiteY4" fmla="*/ 761553 h 2194166"/>
              <a:gd name="connsiteX0" fmla="*/ 0 w 9144000"/>
              <a:gd name="connsiteY0" fmla="*/ 761553 h 2442422"/>
              <a:gd name="connsiteX1" fmla="*/ 9144000 w 9144000"/>
              <a:gd name="connsiteY1" fmla="*/ 144631 h 2442422"/>
              <a:gd name="connsiteX2" fmla="*/ 9144000 w 9144000"/>
              <a:gd name="connsiteY2" fmla="*/ 1629337 h 2442422"/>
              <a:gd name="connsiteX3" fmla="*/ 0 w 9144000"/>
              <a:gd name="connsiteY3" fmla="*/ 1995268 h 2442422"/>
              <a:gd name="connsiteX4" fmla="*/ 0 w 9144000"/>
              <a:gd name="connsiteY4" fmla="*/ 761553 h 2442422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08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879895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2961568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3010571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274" h="3392193">
                <a:moveTo>
                  <a:pt x="0" y="1711324"/>
                </a:moveTo>
                <a:cubicBezTo>
                  <a:pt x="513708" y="3392193"/>
                  <a:pt x="5445303" y="0"/>
                  <a:pt x="9144000" y="1094402"/>
                </a:cubicBezTo>
                <a:cubicBezTo>
                  <a:pt x="9147425" y="1716791"/>
                  <a:pt x="9150849" y="2388182"/>
                  <a:pt x="9154274" y="3010571"/>
                </a:cubicBezTo>
                <a:lnTo>
                  <a:pt x="0" y="2945039"/>
                </a:lnTo>
                <a:lnTo>
                  <a:pt x="0" y="1711324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9"/>
          <p:cNvSpPr>
            <a:spLocks/>
          </p:cNvSpPr>
          <p:nvPr userDrawn="1"/>
        </p:nvSpPr>
        <p:spPr bwMode="auto">
          <a:xfrm flipV="1">
            <a:off x="0" y="3048000"/>
            <a:ext cx="8839200" cy="34290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8"/>
          <p:cNvSpPr>
            <a:spLocks/>
          </p:cNvSpPr>
          <p:nvPr userDrawn="1"/>
        </p:nvSpPr>
        <p:spPr bwMode="auto">
          <a:xfrm flipV="1">
            <a:off x="-1" y="3021106"/>
            <a:ext cx="8334103" cy="3227294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alpha val="5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76" y="257174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860" y="4071942"/>
            <a:ext cx="6400800" cy="64294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5943600"/>
            <a:ext cx="9154274" cy="1066800"/>
          </a:xfrm>
          <a:custGeom>
            <a:avLst/>
            <a:gdLst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9144000 w 9144000"/>
              <a:gd name="connsiteY2" fmla="*/ 3581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1 h 2349501"/>
              <a:gd name="connsiteX1" fmla="*/ 9144000 w 9144000"/>
              <a:gd name="connsiteY1" fmla="*/ 1 h 2349501"/>
              <a:gd name="connsiteX2" fmla="*/ 0 w 9144000"/>
              <a:gd name="connsiteY2" fmla="*/ 1905001 h 2349501"/>
              <a:gd name="connsiteX3" fmla="*/ 0 w 9144000"/>
              <a:gd name="connsiteY3" fmla="*/ 1 h 2349501"/>
              <a:gd name="connsiteX0" fmla="*/ 0 w 9144000"/>
              <a:gd name="connsiteY0" fmla="*/ 671286 h 3020786"/>
              <a:gd name="connsiteX1" fmla="*/ 9144000 w 9144000"/>
              <a:gd name="connsiteY1" fmla="*/ 671286 h 3020786"/>
              <a:gd name="connsiteX2" fmla="*/ 0 w 9144000"/>
              <a:gd name="connsiteY2" fmla="*/ 1905001 h 3020786"/>
              <a:gd name="connsiteX3" fmla="*/ 0 w 9144000"/>
              <a:gd name="connsiteY3" fmla="*/ 671286 h 3020786"/>
              <a:gd name="connsiteX0" fmla="*/ 0 w 9144000"/>
              <a:gd name="connsiteY0" fmla="*/ -1 h 2349499"/>
              <a:gd name="connsiteX1" fmla="*/ 9144000 w 9144000"/>
              <a:gd name="connsiteY1" fmla="*/ -1 h 2349499"/>
              <a:gd name="connsiteX2" fmla="*/ 0 w 9144000"/>
              <a:gd name="connsiteY2" fmla="*/ 1233714 h 2349499"/>
              <a:gd name="connsiteX3" fmla="*/ 0 w 9144000"/>
              <a:gd name="connsiteY3" fmla="*/ -1 h 2349499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233715 h 2349500"/>
              <a:gd name="connsiteX3" fmla="*/ 0 w 9144000"/>
              <a:gd name="connsiteY3" fmla="*/ 0 h 2349500"/>
              <a:gd name="connsiteX0" fmla="*/ 0 w 9144000"/>
              <a:gd name="connsiteY0" fmla="*/ 0 h 2181679"/>
              <a:gd name="connsiteX1" fmla="*/ 9144000 w 9144000"/>
              <a:gd name="connsiteY1" fmla="*/ 0 h 2181679"/>
              <a:gd name="connsiteX2" fmla="*/ 0 w 9144000"/>
              <a:gd name="connsiteY2" fmla="*/ 1233715 h 2181679"/>
              <a:gd name="connsiteX3" fmla="*/ 0 w 9144000"/>
              <a:gd name="connsiteY3" fmla="*/ 0 h 2181679"/>
              <a:gd name="connsiteX0" fmla="*/ 0 w 9144000"/>
              <a:gd name="connsiteY0" fmla="*/ 0 h 2237619"/>
              <a:gd name="connsiteX1" fmla="*/ 9144000 w 9144000"/>
              <a:gd name="connsiteY1" fmla="*/ 0 h 2237619"/>
              <a:gd name="connsiteX2" fmla="*/ 0 w 9144000"/>
              <a:gd name="connsiteY2" fmla="*/ 1233715 h 2237619"/>
              <a:gd name="connsiteX3" fmla="*/ 0 w 9144000"/>
              <a:gd name="connsiteY3" fmla="*/ 0 h 2237619"/>
              <a:gd name="connsiteX0" fmla="*/ 0 w 10439400"/>
              <a:gd name="connsiteY0" fmla="*/ 0 h 1432615"/>
              <a:gd name="connsiteX1" fmla="*/ 9144000 w 10439400"/>
              <a:gd name="connsiteY1" fmla="*/ 0 h 1432615"/>
              <a:gd name="connsiteX2" fmla="*/ 7772400 w 10439400"/>
              <a:gd name="connsiteY2" fmla="*/ 1193397 h 1432615"/>
              <a:gd name="connsiteX3" fmla="*/ 0 w 10439400"/>
              <a:gd name="connsiteY3" fmla="*/ 1233715 h 1432615"/>
              <a:gd name="connsiteX4" fmla="*/ 0 w 10439400"/>
              <a:gd name="connsiteY4" fmla="*/ 0 h 1432615"/>
              <a:gd name="connsiteX0" fmla="*/ 0 w 10668000"/>
              <a:gd name="connsiteY0" fmla="*/ 0 h 1846539"/>
              <a:gd name="connsiteX1" fmla="*/ 9144000 w 10668000"/>
              <a:gd name="connsiteY1" fmla="*/ 0 h 1846539"/>
              <a:gd name="connsiteX2" fmla="*/ 9144000 w 10668000"/>
              <a:gd name="connsiteY2" fmla="*/ 1640920 h 1846539"/>
              <a:gd name="connsiteX3" fmla="*/ 0 w 10668000"/>
              <a:gd name="connsiteY3" fmla="*/ 1233715 h 1846539"/>
              <a:gd name="connsiteX4" fmla="*/ 0 w 10668000"/>
              <a:gd name="connsiteY4" fmla="*/ 0 h 1846539"/>
              <a:gd name="connsiteX0" fmla="*/ 0 w 10668000"/>
              <a:gd name="connsiteY0" fmla="*/ 234984 h 2081523"/>
              <a:gd name="connsiteX1" fmla="*/ 9144000 w 10668000"/>
              <a:gd name="connsiteY1" fmla="*/ 234984 h 2081523"/>
              <a:gd name="connsiteX2" fmla="*/ 9144000 w 10668000"/>
              <a:gd name="connsiteY2" fmla="*/ 1875904 h 2081523"/>
              <a:gd name="connsiteX3" fmla="*/ 0 w 10668000"/>
              <a:gd name="connsiteY3" fmla="*/ 1468699 h 2081523"/>
              <a:gd name="connsiteX4" fmla="*/ 0 w 10668000"/>
              <a:gd name="connsiteY4" fmla="*/ 234984 h 2081523"/>
              <a:gd name="connsiteX0" fmla="*/ 0 w 9144000"/>
              <a:gd name="connsiteY0" fmla="*/ 234983 h 2081522"/>
              <a:gd name="connsiteX1" fmla="*/ 9144000 w 9144000"/>
              <a:gd name="connsiteY1" fmla="*/ 234983 h 2081522"/>
              <a:gd name="connsiteX2" fmla="*/ 9144000 w 9144000"/>
              <a:gd name="connsiteY2" fmla="*/ 1875903 h 2081522"/>
              <a:gd name="connsiteX3" fmla="*/ 0 w 9144000"/>
              <a:gd name="connsiteY3" fmla="*/ 1468698 h 2081522"/>
              <a:gd name="connsiteX4" fmla="*/ 0 w 9144000"/>
              <a:gd name="connsiteY4" fmla="*/ 234983 h 2081522"/>
              <a:gd name="connsiteX0" fmla="*/ 0 w 9144000"/>
              <a:gd name="connsiteY0" fmla="*/ 730583 h 2577122"/>
              <a:gd name="connsiteX1" fmla="*/ 4940300 w 9144000"/>
              <a:gd name="connsiteY1" fmla="*/ 0 h 2577122"/>
              <a:gd name="connsiteX2" fmla="*/ 9144000 w 9144000"/>
              <a:gd name="connsiteY2" fmla="*/ 730583 h 2577122"/>
              <a:gd name="connsiteX3" fmla="*/ 9144000 w 9144000"/>
              <a:gd name="connsiteY3" fmla="*/ 2371503 h 2577122"/>
              <a:gd name="connsiteX4" fmla="*/ 0 w 9144000"/>
              <a:gd name="connsiteY4" fmla="*/ 1964298 h 2577122"/>
              <a:gd name="connsiteX5" fmla="*/ 0 w 9144000"/>
              <a:gd name="connsiteY5" fmla="*/ 730583 h 2577122"/>
              <a:gd name="connsiteX0" fmla="*/ 0 w 9144000"/>
              <a:gd name="connsiteY0" fmla="*/ 730583 h 2163196"/>
              <a:gd name="connsiteX1" fmla="*/ 4940300 w 9144000"/>
              <a:gd name="connsiteY1" fmla="*/ 0 h 2163196"/>
              <a:gd name="connsiteX2" fmla="*/ 9144000 w 9144000"/>
              <a:gd name="connsiteY2" fmla="*/ 730583 h 2163196"/>
              <a:gd name="connsiteX3" fmla="*/ 9144000 w 9144000"/>
              <a:gd name="connsiteY3" fmla="*/ 1598367 h 2163196"/>
              <a:gd name="connsiteX4" fmla="*/ 0 w 9144000"/>
              <a:gd name="connsiteY4" fmla="*/ 1964298 h 2163196"/>
              <a:gd name="connsiteX5" fmla="*/ 0 w 9144000"/>
              <a:gd name="connsiteY5" fmla="*/ 730583 h 2163196"/>
              <a:gd name="connsiteX0" fmla="*/ 0 w 9144000"/>
              <a:gd name="connsiteY0" fmla="*/ 913051 h 2345664"/>
              <a:gd name="connsiteX1" fmla="*/ 4940300 w 9144000"/>
              <a:gd name="connsiteY1" fmla="*/ 182468 h 2345664"/>
              <a:gd name="connsiteX2" fmla="*/ 9144000 w 9144000"/>
              <a:gd name="connsiteY2" fmla="*/ 296129 h 2345664"/>
              <a:gd name="connsiteX3" fmla="*/ 9144000 w 9144000"/>
              <a:gd name="connsiteY3" fmla="*/ 1780835 h 2345664"/>
              <a:gd name="connsiteX4" fmla="*/ 0 w 9144000"/>
              <a:gd name="connsiteY4" fmla="*/ 2146766 h 2345664"/>
              <a:gd name="connsiteX5" fmla="*/ 0 w 9144000"/>
              <a:gd name="connsiteY5" fmla="*/ 913051 h 2345664"/>
              <a:gd name="connsiteX0" fmla="*/ 0 w 9144000"/>
              <a:gd name="connsiteY0" fmla="*/ 833404 h 2266017"/>
              <a:gd name="connsiteX1" fmla="*/ 4940300 w 9144000"/>
              <a:gd name="connsiteY1" fmla="*/ 102821 h 2266017"/>
              <a:gd name="connsiteX2" fmla="*/ 9144000 w 9144000"/>
              <a:gd name="connsiteY2" fmla="*/ 216482 h 2266017"/>
              <a:gd name="connsiteX3" fmla="*/ 9144000 w 9144000"/>
              <a:gd name="connsiteY3" fmla="*/ 1701188 h 2266017"/>
              <a:gd name="connsiteX4" fmla="*/ 0 w 9144000"/>
              <a:gd name="connsiteY4" fmla="*/ 2067119 h 2266017"/>
              <a:gd name="connsiteX5" fmla="*/ 0 w 9144000"/>
              <a:gd name="connsiteY5" fmla="*/ 833404 h 2266017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761553 h 2194166"/>
              <a:gd name="connsiteX1" fmla="*/ 9144000 w 9144000"/>
              <a:gd name="connsiteY1" fmla="*/ 144631 h 2194166"/>
              <a:gd name="connsiteX2" fmla="*/ 9144000 w 9144000"/>
              <a:gd name="connsiteY2" fmla="*/ 1629337 h 2194166"/>
              <a:gd name="connsiteX3" fmla="*/ 0 w 9144000"/>
              <a:gd name="connsiteY3" fmla="*/ 1995268 h 2194166"/>
              <a:gd name="connsiteX4" fmla="*/ 0 w 9144000"/>
              <a:gd name="connsiteY4" fmla="*/ 761553 h 2194166"/>
              <a:gd name="connsiteX0" fmla="*/ 0 w 9144000"/>
              <a:gd name="connsiteY0" fmla="*/ 761553 h 2442422"/>
              <a:gd name="connsiteX1" fmla="*/ 9144000 w 9144000"/>
              <a:gd name="connsiteY1" fmla="*/ 144631 h 2442422"/>
              <a:gd name="connsiteX2" fmla="*/ 9144000 w 9144000"/>
              <a:gd name="connsiteY2" fmla="*/ 1629337 h 2442422"/>
              <a:gd name="connsiteX3" fmla="*/ 0 w 9144000"/>
              <a:gd name="connsiteY3" fmla="*/ 1995268 h 2442422"/>
              <a:gd name="connsiteX4" fmla="*/ 0 w 9144000"/>
              <a:gd name="connsiteY4" fmla="*/ 761553 h 2442422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08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879895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2961568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3010571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274" h="3392193">
                <a:moveTo>
                  <a:pt x="0" y="1711324"/>
                </a:moveTo>
                <a:cubicBezTo>
                  <a:pt x="513708" y="3392193"/>
                  <a:pt x="5445303" y="0"/>
                  <a:pt x="9144000" y="1094402"/>
                </a:cubicBezTo>
                <a:cubicBezTo>
                  <a:pt x="9147425" y="1716791"/>
                  <a:pt x="9150849" y="2388182"/>
                  <a:pt x="9154274" y="3010571"/>
                </a:cubicBezTo>
                <a:lnTo>
                  <a:pt x="0" y="2945039"/>
                </a:lnTo>
                <a:lnTo>
                  <a:pt x="0" y="1711324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0" y="3048000"/>
            <a:ext cx="8839200" cy="34290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654DA-197C-42E2-B40E-65295D53AF53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H="1">
            <a:off x="1143000" y="-762000"/>
            <a:ext cx="8001000" cy="25908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 flipH="1">
            <a:off x="1600200" y="-762000"/>
            <a:ext cx="7543800" cy="24384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 flipV="1">
            <a:off x="-1" y="3021106"/>
            <a:ext cx="8334103" cy="3227294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alpha val="5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Business Communication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Company Name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accent3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.gov/hed/docs/dhcd/hd/fair/percentracialethicminority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65292" y="541194"/>
            <a:ext cx="8427230" cy="530352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/>
              <a:t>Affordable Housing Lottery Training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57356" y="1255574"/>
            <a:ext cx="7135166" cy="530352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November 5, 2015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9"/>
          <a:stretch/>
        </p:blipFill>
        <p:spPr>
          <a:xfrm>
            <a:off x="2590800" y="2133600"/>
            <a:ext cx="3264478" cy="22097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sp>
        <p:nvSpPr>
          <p:cNvPr id="7" name="TextBox 6"/>
          <p:cNvSpPr txBox="1"/>
          <p:nvPr/>
        </p:nvSpPr>
        <p:spPr>
          <a:xfrm>
            <a:off x="257156" y="4343399"/>
            <a:ext cx="873536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Elizabeth Rust</a:t>
            </a:r>
          </a:p>
          <a:p>
            <a:pPr algn="ctr"/>
            <a:r>
              <a:rPr lang="en-US" sz="3600" dirty="0"/>
              <a:t>	</a:t>
            </a:r>
            <a:r>
              <a:rPr lang="en-US" sz="3600" dirty="0" smtClean="0"/>
              <a:t>Regional Housing Services Office, </a:t>
            </a:r>
          </a:p>
          <a:p>
            <a:pPr algn="ctr"/>
            <a:r>
              <a:rPr lang="en-US" sz="3600" dirty="0" smtClean="0"/>
              <a:t>Lottery Agent for the Sudbury Housing Trust</a:t>
            </a:r>
          </a:p>
          <a:p>
            <a:endParaRPr lang="en-US" dirty="0" smtClean="0"/>
          </a:p>
          <a:p>
            <a:r>
              <a:rPr lang="en-US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Assign Preferences – Household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3352800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Owners have discretion in developing </a:t>
            </a:r>
            <a:r>
              <a:rPr lang="en-US" dirty="0" smtClean="0"/>
              <a:t>occupancy standards </a:t>
            </a:r>
            <a:r>
              <a:rPr lang="en-US" dirty="0"/>
              <a:t>for a </a:t>
            </a:r>
            <a:r>
              <a:rPr lang="en-US" dirty="0" smtClean="0"/>
              <a:t>property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Standards cannot </a:t>
            </a:r>
            <a:r>
              <a:rPr lang="en-US" dirty="0"/>
              <a:t>violate </a:t>
            </a:r>
            <a:r>
              <a:rPr lang="en-US" dirty="0" smtClean="0"/>
              <a:t>fair housing, zoning or other restrictions and laws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Household size should be appropriate for the number of bedrooms in a unit.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First preference:  Households requiring the total number of bedrooms in a unit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Second Preference: Households requiring the total number of bedrooms minus one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426788"/>
            <a:ext cx="3810000" cy="208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2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en-US" dirty="0" smtClean="0"/>
              <a:t>Preferences – Household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97" y="1032386"/>
            <a:ext cx="8229600" cy="5292213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 smtClean="0"/>
              <a:t>Criteria for determining # of required bedrooms:</a:t>
            </a:r>
          </a:p>
          <a:p>
            <a:pPr marL="514350" indent="-514350" algn="l">
              <a:buAutoNum type="arabicPeriod"/>
            </a:pPr>
            <a:r>
              <a:rPr lang="en-US" dirty="0" smtClean="0"/>
              <a:t>There is at least one occupant per bedroom and maximum two (if specified)</a:t>
            </a:r>
          </a:p>
          <a:p>
            <a:pPr marL="514350" indent="-514350" algn="l">
              <a:buAutoNum type="arabicPeriod"/>
            </a:pPr>
            <a:r>
              <a:rPr lang="en-US" dirty="0" smtClean="0"/>
              <a:t>A husband and wife, or those in similar living arrangement, shall share a bedroom</a:t>
            </a:r>
          </a:p>
          <a:p>
            <a:pPr marL="514350" indent="-514350" algn="l">
              <a:buAutoNum type="arabicPeriod"/>
            </a:pPr>
            <a:r>
              <a:rPr lang="en-US" dirty="0" smtClean="0"/>
              <a:t>A person described in (2) above shall not be required to share if medical documentation</a:t>
            </a: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en-US" dirty="0"/>
              <a:t>Children are not required to share a bedroom, but may</a:t>
            </a:r>
          </a:p>
          <a:p>
            <a:pPr marL="514350" indent="-514350" algn="l">
              <a:buAutoNum type="arabicPeriod"/>
            </a:pPr>
            <a:r>
              <a:rPr lang="en-US" dirty="0" smtClean="0"/>
              <a:t>A household may count an unborn child.</a:t>
            </a:r>
          </a:p>
          <a:p>
            <a:pPr marL="514350" indent="-514350" algn="l">
              <a:buAutoNum type="arabicPeriod"/>
            </a:pPr>
            <a:r>
              <a:rPr lang="en-US" dirty="0" smtClean="0"/>
              <a:t>If applicant is in process of divorce or separation, verification is needed</a:t>
            </a:r>
          </a:p>
          <a:p>
            <a:pPr marL="0" indent="0" algn="l"/>
            <a:endParaRPr lang="en-US" dirty="0" smtClean="0"/>
          </a:p>
          <a:p>
            <a:pPr marL="0" indent="0" algn="l"/>
            <a:r>
              <a:rPr lang="en-US" b="1" i="1" dirty="0" smtClean="0"/>
              <a:t>Public Housing occupancy standards may differ 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04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en-US" dirty="0" smtClean="0"/>
              <a:t>Preferences – Household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>
            <a:normAutofit lnSpcReduction="10000"/>
          </a:bodyPr>
          <a:lstStyle/>
          <a:p>
            <a:pPr marL="0" indent="0" algn="l"/>
            <a:r>
              <a:rPr lang="en-US" dirty="0" smtClean="0"/>
              <a:t>2BR Examples:</a:t>
            </a:r>
          </a:p>
          <a:p>
            <a:pPr marL="514350" indent="-514350" algn="l">
              <a:buAutoNum type="arabicPeriod"/>
            </a:pPr>
            <a:r>
              <a:rPr lang="en-US" dirty="0" smtClean="0"/>
              <a:t>Husband, wife, and 2 children</a:t>
            </a:r>
          </a:p>
          <a:p>
            <a:pPr marL="514350" indent="-514350" algn="l">
              <a:buAutoNum type="arabicPeriod"/>
            </a:pPr>
            <a:r>
              <a:rPr lang="en-US" dirty="0" smtClean="0"/>
              <a:t>Mother and child</a:t>
            </a:r>
          </a:p>
          <a:p>
            <a:pPr marL="514350" indent="-514350" algn="l">
              <a:buAutoNum type="arabicPeriod"/>
            </a:pPr>
            <a:r>
              <a:rPr lang="en-US" dirty="0" smtClean="0"/>
              <a:t>Husband, wife, 1 child</a:t>
            </a:r>
          </a:p>
          <a:p>
            <a:pPr marL="514350" indent="-514350" algn="l">
              <a:buAutoNum type="arabicPeriod"/>
            </a:pPr>
            <a:r>
              <a:rPr lang="en-US" dirty="0" smtClean="0"/>
              <a:t>Husband and wife (disabled)</a:t>
            </a:r>
          </a:p>
          <a:p>
            <a:pPr marL="514350" indent="-514350" algn="l">
              <a:buAutoNum type="arabicPeriod"/>
            </a:pPr>
            <a:r>
              <a:rPr lang="en-US" dirty="0" smtClean="0"/>
              <a:t>Disabled adult and live-in aide</a:t>
            </a:r>
          </a:p>
          <a:p>
            <a:pPr marL="514350" indent="-514350" algn="l">
              <a:buAutoNum type="arabicPeriod"/>
            </a:pPr>
            <a:r>
              <a:rPr lang="en-US" dirty="0" smtClean="0"/>
              <a:t>Husband, wife and child at college, returning on recesses</a:t>
            </a:r>
          </a:p>
          <a:p>
            <a:pPr marL="514350" indent="-514350" algn="l">
              <a:buAutoNum type="arabicPeriod"/>
            </a:pPr>
            <a:r>
              <a:rPr lang="en-US" dirty="0" smtClean="0"/>
              <a:t>Father and 2 children (50% custody)</a:t>
            </a:r>
          </a:p>
          <a:p>
            <a:pPr marL="0" indent="0" algn="l"/>
            <a:endParaRPr lang="en-US" dirty="0" smtClean="0"/>
          </a:p>
          <a:p>
            <a:pPr marL="514350" indent="-514350" algn="l">
              <a:buAutoNum type="arabicPeriod"/>
            </a:pPr>
            <a:endParaRPr lang="en-US" dirty="0" smtClean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40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en-US" dirty="0" smtClean="0"/>
              <a:t>Preferences – Local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Must be approved by the Subsidizing Agency in the AFHMP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Maximum of 70%, rounded down</a:t>
            </a:r>
          </a:p>
          <a:p>
            <a:pPr marL="0" indent="0" algn="l"/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Can never have durational requirement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Acceptable categories: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Current resident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Employee of the town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Employee of a business based in the town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Household with children in the school system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algn="l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131584"/>
              </p:ext>
            </p:extLst>
          </p:nvPr>
        </p:nvGraphicFramePr>
        <p:xfrm>
          <a:off x="1600200" y="2514600"/>
          <a:ext cx="35813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9049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 unit – 0 local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units – 1 local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 units – 2 local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units – 2 local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41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en-US" dirty="0" smtClean="0"/>
              <a:t>Accessible 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799"/>
          </a:xfrm>
        </p:spPr>
        <p:txBody>
          <a:bodyPr/>
          <a:lstStyle/>
          <a:p>
            <a:pPr algn="l"/>
            <a:r>
              <a:rPr lang="en-US" dirty="0" smtClean="0"/>
              <a:t>For projects with mobility accessible and/or communications accessible units or adaptable units, </a:t>
            </a:r>
            <a:r>
              <a:rPr lang="en-US" b="1" dirty="0" smtClean="0"/>
              <a:t>first preference for those units always goes to households with a member that needs the features of the unit, regardless of local preference.  </a:t>
            </a:r>
          </a:p>
          <a:p>
            <a:pPr algn="l"/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962398"/>
            <a:ext cx="3429000" cy="220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9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Lottery Pools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799"/>
          </a:xfrm>
        </p:spPr>
        <p:txBody>
          <a:bodyPr/>
          <a:lstStyle/>
          <a:p>
            <a:pPr algn="l"/>
            <a:endParaRPr lang="en-US" b="1" dirty="0" smtClean="0"/>
          </a:p>
          <a:p>
            <a:pPr algn="l"/>
            <a:r>
              <a:rPr lang="en-US" b="1" dirty="0" smtClean="0"/>
              <a:t>The number and type of pools will depend on the project.</a:t>
            </a:r>
          </a:p>
          <a:p>
            <a:pPr algn="l"/>
            <a:r>
              <a:rPr lang="en-US" b="1" dirty="0" smtClean="0"/>
              <a:t>For projects with approved local preference, there will be two pools:  local and open.  </a:t>
            </a:r>
          </a:p>
          <a:p>
            <a:pPr algn="l"/>
            <a:r>
              <a:rPr lang="en-US" b="1" dirty="0" smtClean="0"/>
              <a:t>Local applicants will be placed in both pools.</a:t>
            </a:r>
          </a:p>
          <a:p>
            <a:pPr algn="l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8"/>
          <a:stretch/>
        </p:blipFill>
        <p:spPr>
          <a:xfrm>
            <a:off x="2971800" y="4876800"/>
            <a:ext cx="2819400" cy="138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5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877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Assign Registration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464390"/>
          </a:xfrm>
        </p:spPr>
        <p:txBody>
          <a:bodyPr/>
          <a:lstStyle/>
          <a:p>
            <a:pPr algn="l"/>
            <a:r>
              <a:rPr lang="en-US" dirty="0" smtClean="0"/>
              <a:t>Qualified applicants are given a lottery number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Best Practice</a:t>
            </a:r>
            <a:r>
              <a:rPr lang="en-US" dirty="0" smtClean="0"/>
              <a:t>:  assign numbers to indicate household size preference, rent limit target, accessibility need, etc. Example 1001-2-50-A)</a:t>
            </a:r>
          </a:p>
          <a:p>
            <a:pPr marL="0" indent="0" algn="l"/>
            <a:r>
              <a:rPr lang="en-US" dirty="0"/>
              <a:t> </a:t>
            </a:r>
            <a:r>
              <a:rPr lang="en-US" dirty="0" smtClean="0"/>
              <a:t>    (2 bedroom, 50% AMI, Accessible)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Ballots are put in </a:t>
            </a:r>
            <a:r>
              <a:rPr lang="en-US" b="1" dirty="0" smtClean="0"/>
              <a:t>all</a:t>
            </a:r>
            <a:r>
              <a:rPr lang="en-US" dirty="0" smtClean="0"/>
              <a:t> pools that they are eligible for.  Example:  local preference applicant will be in both local and open pool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334000"/>
            <a:ext cx="1362635" cy="121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en-US" dirty="0" smtClean="0"/>
              <a:t>Inform Applicants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962400"/>
          </a:xfrm>
        </p:spPr>
        <p:txBody>
          <a:bodyPr>
            <a:normAutofit fontScale="92500"/>
          </a:bodyPr>
          <a:lstStyle/>
          <a:p>
            <a:pPr algn="l"/>
            <a:r>
              <a:rPr lang="en-US" dirty="0" smtClean="0"/>
              <a:t>Once lottery numbers have been assigned, send a letter/e-mail to all applicants with either: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Eligibility Letter: their lottery number/s and time and place of lottery, and preferences (#bedrooms, local) or,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Ineligibility Letter: with the reason they did not qualify for the lottery, and timeframe if they want to dispute (if one hasn’t been sent earlier)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5181600"/>
            <a:ext cx="18288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7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Local Preference &amp; Minority Balancing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If Local Preference has been approved by the Subsidizing Agency, the Lottery Agent must determine whether the Local Pool contains </a:t>
            </a:r>
            <a:r>
              <a:rPr lang="en-US" b="1" dirty="0" smtClean="0"/>
              <a:t>at least</a:t>
            </a:r>
            <a:r>
              <a:rPr lang="en-US" dirty="0" smtClean="0"/>
              <a:t> the percentage of minority applicants as the region as a whole.  If not, the minority applicant ballots from the open pool are drawn in a pre-lottery and placed in the local pool </a:t>
            </a:r>
            <a:r>
              <a:rPr lang="en-US" u="sng" dirty="0" smtClean="0"/>
              <a:t>until the regional percentage is obtained</a:t>
            </a:r>
            <a:r>
              <a:rPr lang="en-US" dirty="0" smtClean="0"/>
              <a:t>.</a:t>
            </a:r>
          </a:p>
          <a:p>
            <a:pPr algn="l"/>
            <a:r>
              <a:rPr lang="en-US" dirty="0" smtClean="0"/>
              <a:t>Applicants chosen for local pool will also be in open pool.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31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Local Preference &amp; Minority Balancing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876800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US" sz="4600" dirty="0" smtClean="0"/>
              <a:t>The minority percentage by MSA can be found at: </a:t>
            </a:r>
            <a:r>
              <a:rPr lang="en-US" sz="4600" dirty="0" smtClean="0">
                <a:hlinkClick r:id="rId3"/>
              </a:rPr>
              <a:t>http</a:t>
            </a:r>
            <a:r>
              <a:rPr lang="en-US" sz="4600" dirty="0">
                <a:hlinkClick r:id="rId3"/>
              </a:rPr>
              <a:t>://</a:t>
            </a:r>
            <a:r>
              <a:rPr lang="en-US" sz="4600" dirty="0" smtClean="0">
                <a:hlinkClick r:id="rId3"/>
              </a:rPr>
              <a:t>www.mass.gov/hed/docs/dhcd/hd/fair/percentracialethicminority.pdf</a:t>
            </a:r>
            <a:r>
              <a:rPr lang="en-US" sz="4600" dirty="0" smtClean="0"/>
              <a:t> </a:t>
            </a:r>
          </a:p>
          <a:p>
            <a:pPr algn="l"/>
            <a:r>
              <a:rPr lang="en-US" dirty="0" smtClean="0"/>
              <a:t>	</a:t>
            </a:r>
          </a:p>
          <a:p>
            <a:pPr algn="l"/>
            <a:r>
              <a:rPr lang="en-US" dirty="0"/>
              <a:t>	</a:t>
            </a:r>
            <a:r>
              <a:rPr lang="en-US" sz="4500" dirty="0" smtClean="0"/>
              <a:t>Barnstable County------------------------- 	08.6%</a:t>
            </a:r>
          </a:p>
          <a:p>
            <a:pPr algn="l"/>
            <a:r>
              <a:rPr lang="en-US" sz="4500" dirty="0"/>
              <a:t>	</a:t>
            </a:r>
            <a:r>
              <a:rPr lang="en-US" sz="4500" dirty="0" smtClean="0"/>
              <a:t>Boston-Cambridge-Quincy MSA-------	27.0%</a:t>
            </a:r>
          </a:p>
          <a:p>
            <a:pPr algn="l"/>
            <a:r>
              <a:rPr lang="en-US" sz="4500" dirty="0"/>
              <a:t>	</a:t>
            </a:r>
            <a:r>
              <a:rPr lang="en-US" sz="4500" dirty="0" smtClean="0"/>
              <a:t>Pittsfield MSA-------------------------------	 09.4%</a:t>
            </a:r>
          </a:p>
          <a:p>
            <a:pPr algn="l"/>
            <a:r>
              <a:rPr lang="en-US" sz="4500" dirty="0"/>
              <a:t>	</a:t>
            </a:r>
            <a:r>
              <a:rPr lang="en-US" sz="4500" dirty="0" smtClean="0"/>
              <a:t>Providence-New Bedford- Fall River--	14.4%</a:t>
            </a:r>
          </a:p>
          <a:p>
            <a:pPr algn="l"/>
            <a:r>
              <a:rPr lang="en-US" sz="4500" dirty="0"/>
              <a:t>	</a:t>
            </a:r>
            <a:r>
              <a:rPr lang="en-US" sz="4500" dirty="0" smtClean="0"/>
              <a:t>Springfield MSA----------------------------	25.5%</a:t>
            </a:r>
          </a:p>
          <a:p>
            <a:pPr algn="l"/>
            <a:r>
              <a:rPr lang="en-US" sz="4500" dirty="0"/>
              <a:t>	</a:t>
            </a:r>
            <a:r>
              <a:rPr lang="en-US" sz="4500" dirty="0" smtClean="0"/>
              <a:t>Worcester MSA-----------------------------	19.3%</a:t>
            </a:r>
          </a:p>
          <a:p>
            <a:pPr algn="l"/>
            <a:r>
              <a:rPr lang="en-US" sz="4500" dirty="0"/>
              <a:t>	</a:t>
            </a:r>
            <a:r>
              <a:rPr lang="en-US" sz="4500" dirty="0" smtClean="0"/>
              <a:t>Dukes County--------------------------------	13.7%</a:t>
            </a:r>
          </a:p>
          <a:p>
            <a:pPr algn="l"/>
            <a:r>
              <a:rPr lang="en-US" sz="4500" dirty="0"/>
              <a:t>	</a:t>
            </a:r>
            <a:r>
              <a:rPr lang="en-US" sz="4500" dirty="0" smtClean="0"/>
              <a:t>Nantucket County--------------------------	19.5%</a:t>
            </a:r>
          </a:p>
          <a:p>
            <a:pPr algn="l"/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83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After the Plan….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2438400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lnSpc>
                <a:spcPct val="120000"/>
              </a:lnSpc>
            </a:pPr>
            <a:r>
              <a:rPr lang="en-US" sz="3900" b="1" dirty="0" smtClean="0"/>
              <a:t>This session picks up after the Affirmative Fair Housing Marketing Plan has been written and </a:t>
            </a:r>
            <a:r>
              <a:rPr lang="en-US" sz="3900" b="1" i="1" u="sng" dirty="0" smtClean="0"/>
              <a:t>approved</a:t>
            </a:r>
          </a:p>
          <a:p>
            <a:pPr marL="0" indent="0" algn="l">
              <a:lnSpc>
                <a:spcPct val="120000"/>
              </a:lnSpc>
            </a:pPr>
            <a:endParaRPr lang="en-US" sz="3900" dirty="0" smtClean="0"/>
          </a:p>
          <a:p>
            <a:pPr marL="0" indent="0" algn="l"/>
            <a:r>
              <a:rPr lang="en-US" sz="3900" b="1" i="1" dirty="0" smtClean="0"/>
              <a:t>Key: Clarity in the application materials contributes greatly to success!</a:t>
            </a:r>
            <a:endParaRPr lang="en-US" i="1" dirty="0" smtClean="0"/>
          </a:p>
          <a:p>
            <a:pPr marL="800100" lvl="2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757414"/>
            <a:ext cx="3139440" cy="2553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3757414"/>
            <a:ext cx="3124200" cy="249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8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Hold Lottery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886200"/>
            <a:ext cx="2057400" cy="28289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7638"/>
            <a:ext cx="8382000" cy="4525961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Summarize lottery applicants for developer and town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#applied, #eligible in each pool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Hold in public, accessible place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Best Practice:  have a disinterested party chose ballots.  Typically a town official is willing.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23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Lottery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6400800" cy="3429000"/>
          </a:xfrm>
        </p:spPr>
        <p:txBody>
          <a:bodyPr>
            <a:normAutofit fontScale="850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Draw all ballots </a:t>
            </a:r>
            <a:r>
              <a:rPr lang="en-US" dirty="0"/>
              <a:t>by pool and </a:t>
            </a:r>
            <a:r>
              <a:rPr lang="en-US" dirty="0" smtClean="0"/>
              <a:t>list in order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Award accessible applicants/units first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Award largest units next, beginning with the first ballot needing that size unit for that income level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If local pool, draw local ballots first, then draw all ballots from open pool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267200"/>
            <a:ext cx="4724400" cy="243029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882581" y="1091381"/>
            <a:ext cx="1981200" cy="266700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r>
              <a:rPr lang="en-US" sz="2000" u="sng" dirty="0" smtClean="0"/>
              <a:t>Award Sequence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000" dirty="0" smtClean="0"/>
              <a:t>Accessible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000" dirty="0" smtClean="0"/>
              <a:t>3BR 80%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000" dirty="0" smtClean="0"/>
              <a:t>3BR 50%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000" dirty="0" smtClean="0"/>
              <a:t>2BR 80%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000" dirty="0" smtClean="0"/>
              <a:t>2BR 50%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000" dirty="0" smtClean="0"/>
              <a:t>1BR 80%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000" dirty="0" smtClean="0"/>
              <a:t>1BR 50%</a:t>
            </a:r>
          </a:p>
        </p:txBody>
      </p:sp>
    </p:spTree>
    <p:extLst>
      <p:ext uri="{BB962C8B-B14F-4D97-AF65-F5344CB8AC3E}">
        <p14:creationId xmlns:p14="http://schemas.microsoft.com/office/powerpoint/2010/main" val="227921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391400" cy="25908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Review requirements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Verify eligibility thoroughly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Communicate explicitly with applicants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Award units carefully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962400"/>
            <a:ext cx="4724400" cy="243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6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2438400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</a:pPr>
            <a:r>
              <a:rPr lang="en-US" sz="3900" b="1" dirty="0" smtClean="0"/>
              <a:t>Review </a:t>
            </a:r>
            <a:r>
              <a:rPr lang="en-US" sz="3900" dirty="0" smtClean="0"/>
              <a:t>Approved Affirmative Fair Housing Marketing &amp; Resident Selection Plan</a:t>
            </a:r>
            <a:endParaRPr lang="en-US" sz="2200" dirty="0" smtClean="0"/>
          </a:p>
          <a:p>
            <a:pPr marL="0" indent="0" algn="l"/>
            <a:r>
              <a:rPr lang="en-US" sz="3900" b="1" dirty="0" smtClean="0"/>
              <a:t>Timeline</a:t>
            </a:r>
            <a:r>
              <a:rPr lang="en-US" sz="3900" dirty="0" smtClean="0"/>
              <a:t>:  Begin marketing 4-6 months prior to occupancy</a:t>
            </a:r>
          </a:p>
          <a:p>
            <a:pPr marL="800100" lvl="2" indent="0">
              <a:buNone/>
            </a:pPr>
            <a:endParaRPr lang="en-US" dirty="0" smtClean="0"/>
          </a:p>
          <a:p>
            <a:pPr marL="800100" lvl="2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757414"/>
            <a:ext cx="3139440" cy="2553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3757414"/>
            <a:ext cx="3124200" cy="249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9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Establish/Reaffirm Sales Price/Rents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algn="l"/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3400" y="1447800"/>
            <a:ext cx="8153400" cy="4876800"/>
          </a:xfrm>
        </p:spPr>
        <p:txBody>
          <a:bodyPr/>
          <a:lstStyle/>
          <a:p>
            <a:pPr algn="l"/>
            <a:r>
              <a:rPr lang="en-US" sz="3600" b="1" dirty="0" smtClean="0"/>
              <a:t>Timeline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Established at time of initial marketing or Final Approval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No earlier than 6 months before occupancy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1" dirty="0" smtClean="0"/>
              <a:t>Reviewed</a:t>
            </a:r>
            <a:r>
              <a:rPr lang="en-US" sz="3200" dirty="0" smtClean="0"/>
              <a:t> by Monitoring Agent (ownership), </a:t>
            </a:r>
            <a:r>
              <a:rPr lang="en-US" sz="3200" b="1" dirty="0" smtClean="0"/>
              <a:t>approved</a:t>
            </a:r>
            <a:r>
              <a:rPr lang="en-US" sz="3200" dirty="0" smtClean="0"/>
              <a:t> by Subsidizing Agency</a:t>
            </a:r>
          </a:p>
          <a:p>
            <a:pPr algn="l"/>
            <a:r>
              <a:rPr lang="en-US" sz="3200" dirty="0"/>
              <a:t>	</a:t>
            </a:r>
            <a:r>
              <a:rPr lang="en-US" sz="3200" dirty="0" smtClean="0"/>
              <a:t>	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4800600"/>
            <a:ext cx="3090164" cy="187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2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419600"/>
          </a:xfrm>
        </p:spPr>
        <p:txBody>
          <a:bodyPr/>
          <a:lstStyle/>
          <a:p>
            <a:pPr algn="l"/>
            <a:r>
              <a:rPr lang="en-US" dirty="0" smtClean="0"/>
              <a:t>	</a:t>
            </a:r>
            <a:r>
              <a:rPr lang="en-US" sz="3600" u="sng" dirty="0" smtClean="0"/>
              <a:t>Income limits, plus: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Ownership:  interest rate, tax </a:t>
            </a:r>
            <a:r>
              <a:rPr lang="en-US" dirty="0"/>
              <a:t>r</a:t>
            </a:r>
            <a:r>
              <a:rPr lang="en-US" dirty="0" smtClean="0"/>
              <a:t>ate, insurance </a:t>
            </a:r>
            <a:r>
              <a:rPr lang="en-US" dirty="0"/>
              <a:t>r</a:t>
            </a:r>
            <a:r>
              <a:rPr lang="en-US" dirty="0" smtClean="0"/>
              <a:t>ate, condo fee </a:t>
            </a:r>
            <a:r>
              <a:rPr lang="en-US" sz="2400" i="1" dirty="0" smtClean="0"/>
              <a:t>(with budget and ownership schedule)</a:t>
            </a:r>
            <a:endParaRPr lang="en-US" i="1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Rental:  Utility schedule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505200"/>
            <a:ext cx="3886200" cy="2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Designate affordable 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0999"/>
          </a:xfrm>
        </p:spPr>
        <p:txBody>
          <a:bodyPr/>
          <a:lstStyle/>
          <a:p>
            <a:pPr algn="l"/>
            <a:r>
              <a:rPr lang="en-US" dirty="0" smtClean="0"/>
              <a:t>The </a:t>
            </a:r>
            <a:r>
              <a:rPr lang="en-US" b="1" dirty="0" smtClean="0"/>
              <a:t>developer</a:t>
            </a:r>
            <a:r>
              <a:rPr lang="en-US" dirty="0" smtClean="0"/>
              <a:t> should provide the lottery agent with a </a:t>
            </a:r>
            <a:r>
              <a:rPr lang="en-US" dirty="0" smtClean="0"/>
              <a:t>listing or plan </a:t>
            </a:r>
            <a:r>
              <a:rPr lang="en-US" dirty="0" smtClean="0"/>
              <a:t>of which units are affordable, at what target income.  </a:t>
            </a:r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If there is a local preference approved, the </a:t>
            </a:r>
            <a:r>
              <a:rPr lang="en-US" b="1" dirty="0" smtClean="0"/>
              <a:t>developer </a:t>
            </a:r>
            <a:r>
              <a:rPr lang="en-US" i="1" dirty="0" smtClean="0"/>
              <a:t>and agent </a:t>
            </a:r>
            <a:r>
              <a:rPr lang="en-US" dirty="0" smtClean="0"/>
              <a:t>should indicate which units will be initially local preference.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82"/>
          <a:stretch/>
        </p:blipFill>
        <p:spPr>
          <a:xfrm>
            <a:off x="5562600" y="5181600"/>
            <a:ext cx="2760203" cy="145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4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Open Application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 fontScale="85000" lnSpcReduction="2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Finalize the details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/>
              <a:t>Information session and </a:t>
            </a:r>
            <a:r>
              <a:rPr lang="en-US" dirty="0" smtClean="0"/>
              <a:t>lottery: </a:t>
            </a:r>
            <a:r>
              <a:rPr lang="en-US" dirty="0"/>
              <a:t>date and location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/>
              <a:t>Application end </a:t>
            </a:r>
            <a:r>
              <a:rPr lang="en-US" dirty="0" smtClean="0"/>
              <a:t>date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/>
              <a:t>Final review of application for clarity</a:t>
            </a:r>
            <a:endParaRPr lang="en-US" dirty="0"/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Post application on-line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Execute Outreach Plan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 smtClean="0"/>
              <a:t>Place advertisements, web postings, mail flyers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/>
              <a:t>Place </a:t>
            </a:r>
            <a:r>
              <a:rPr lang="en-US" dirty="0" smtClean="0"/>
              <a:t>hardcopies in </a:t>
            </a:r>
            <a:r>
              <a:rPr lang="en-US" dirty="0"/>
              <a:t>a public place with off-business hours</a:t>
            </a:r>
            <a:endParaRPr lang="en-US" dirty="0" smtClean="0"/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Distribute applications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 smtClean="0"/>
              <a:t>Mail, email, fax as requested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Accept submitted applications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/>
              <a:t>In person, by mail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 smtClean="0"/>
              <a:t>Check for completeness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8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Review Applications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572000" cy="490696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4000" b="1" dirty="0" smtClean="0"/>
              <a:t>“Only applicants who meet the applicable eligibility requirements shall be entered into a lottery”</a:t>
            </a:r>
          </a:p>
          <a:p>
            <a:pPr algn="l"/>
            <a:r>
              <a:rPr lang="en-US" sz="2100" b="1" dirty="0" smtClean="0"/>
              <a:t>DHCD Guidelines 40B Sec. III F(2)(a)(1)</a:t>
            </a:r>
          </a:p>
          <a:p>
            <a:pPr algn="l"/>
            <a:r>
              <a:rPr lang="en-US" sz="4000" b="1" dirty="0" smtClean="0"/>
              <a:t>Preliminary eligibility must be determined prior to admittance to lottery</a:t>
            </a:r>
            <a:endParaRPr lang="en-US" sz="4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424" y="1981200"/>
            <a:ext cx="3457575" cy="3429000"/>
          </a:xfrm>
        </p:spPr>
      </p:pic>
    </p:spTree>
    <p:extLst>
      <p:ext uri="{BB962C8B-B14F-4D97-AF65-F5344CB8AC3E}">
        <p14:creationId xmlns:p14="http://schemas.microsoft.com/office/powerpoint/2010/main" val="29025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en-US" dirty="0" smtClean="0"/>
              <a:t>Determine Eligibility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15400" cy="57150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 smtClean="0"/>
              <a:t>Must meet eligibility of housing program and funding as specified in </a:t>
            </a:r>
            <a:r>
              <a:rPr lang="en-US" dirty="0"/>
              <a:t>the AFHMP, Monitoring and subsidizing agents can </a:t>
            </a:r>
            <a:r>
              <a:rPr lang="en-US" dirty="0" smtClean="0"/>
              <a:t>assist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Review program guidelines including income targets</a:t>
            </a:r>
          </a:p>
          <a:p>
            <a:pPr marL="1257300" lvl="2" indent="-457200"/>
            <a:r>
              <a:rPr lang="en-US" dirty="0"/>
              <a:t>HUD Handbook </a:t>
            </a:r>
            <a:r>
              <a:rPr lang="en-US" dirty="0" smtClean="0"/>
              <a:t>4350.3, Occupancy Requirements, DHCD guidelines</a:t>
            </a:r>
          </a:p>
          <a:p>
            <a:pPr marL="1257300" lvl="2" indent="-457200"/>
            <a:r>
              <a:rPr lang="en-US" dirty="0" smtClean="0"/>
              <a:t>Establish minimum incomes, if applicable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Determine household size</a:t>
            </a:r>
          </a:p>
          <a:p>
            <a:pPr marL="1257300" lvl="2" indent="-457200"/>
            <a:r>
              <a:rPr lang="en-US" dirty="0" smtClean="0"/>
              <a:t>Whose income to count?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Determine annual income</a:t>
            </a:r>
          </a:p>
          <a:p>
            <a:pPr marL="1257300" lvl="2" indent="-457200"/>
            <a:r>
              <a:rPr lang="en-US" dirty="0" smtClean="0"/>
              <a:t>Paychecks, SSI, other: review deposits on bank statements</a:t>
            </a:r>
          </a:p>
          <a:p>
            <a:pPr marL="1257300" lvl="2" indent="-457200"/>
            <a:r>
              <a:rPr lang="en-US" dirty="0" smtClean="0"/>
              <a:t>Applicant is eligible for highest income tier based on minimum income levels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Determine asset values</a:t>
            </a:r>
          </a:p>
          <a:p>
            <a:pPr lvl="2" indent="-342900"/>
            <a:r>
              <a:rPr lang="en-US" dirty="0" smtClean="0"/>
              <a:t>Impute income</a:t>
            </a:r>
          </a:p>
          <a:p>
            <a:pPr lvl="2" indent="-342900"/>
            <a:r>
              <a:rPr lang="en-US" dirty="0" smtClean="0"/>
              <a:t>Compare to limit (ownership)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Determine first-time homeowner (ownership)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94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DsgSld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D267936-D6B8-445C-B3C1-6EBD39F58C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1318</TotalTime>
  <Words>1181</Words>
  <Application>Microsoft Office PowerPoint</Application>
  <PresentationFormat>On-screen Show (4:3)</PresentationFormat>
  <Paragraphs>184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BusDsgSld</vt:lpstr>
      <vt:lpstr>Affordable Housing Lottery Training</vt:lpstr>
      <vt:lpstr>After the Plan….</vt:lpstr>
      <vt:lpstr>Getting Started</vt:lpstr>
      <vt:lpstr>Establish/Reaffirm Sales Price/Rents</vt:lpstr>
      <vt:lpstr>Parameters</vt:lpstr>
      <vt:lpstr>Designate affordable units</vt:lpstr>
      <vt:lpstr>Open Application Period</vt:lpstr>
      <vt:lpstr>Review Applications</vt:lpstr>
      <vt:lpstr>Determine Eligibility</vt:lpstr>
      <vt:lpstr>Assign Preferences – Household Size</vt:lpstr>
      <vt:lpstr>Preferences – Household Size</vt:lpstr>
      <vt:lpstr>Preferences – Household Size</vt:lpstr>
      <vt:lpstr>Preferences – Local</vt:lpstr>
      <vt:lpstr>Accessible Units</vt:lpstr>
      <vt:lpstr>Lottery Pools</vt:lpstr>
      <vt:lpstr>Assign Registration Numbers</vt:lpstr>
      <vt:lpstr>Inform Applicants</vt:lpstr>
      <vt:lpstr>Local Preference &amp; Minority Balancing</vt:lpstr>
      <vt:lpstr>Local Preference &amp; Minority Balancing</vt:lpstr>
      <vt:lpstr>Hold Lottery</vt:lpstr>
      <vt:lpstr>Lottery</vt:lpstr>
      <vt:lpstr>Summary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Affordable Housing Lottery Training</dc:title>
  <dc:creator>Laura Shufelt</dc:creator>
  <cp:keywords/>
  <cp:lastModifiedBy>Rust, Elizabeth</cp:lastModifiedBy>
  <cp:revision>75</cp:revision>
  <cp:lastPrinted>2015-04-16T10:04:37Z</cp:lastPrinted>
  <dcterms:created xsi:type="dcterms:W3CDTF">2015-04-06T20:48:06Z</dcterms:created>
  <dcterms:modified xsi:type="dcterms:W3CDTF">2015-11-03T17:11:02Z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TC103852699990</vt:lpwstr>
  </property>
</Properties>
</file>